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6" r:id="rId3"/>
    <p:sldId id="290" r:id="rId4"/>
    <p:sldId id="284" r:id="rId5"/>
    <p:sldId id="274" r:id="rId6"/>
    <p:sldId id="278" r:id="rId7"/>
    <p:sldId id="289" r:id="rId8"/>
    <p:sldId id="261" r:id="rId9"/>
    <p:sldId id="281" r:id="rId10"/>
    <p:sldId id="272" r:id="rId11"/>
    <p:sldId id="283" r:id="rId12"/>
    <p:sldId id="285" r:id="rId13"/>
    <p:sldId id="279" r:id="rId14"/>
    <p:sldId id="260" r:id="rId15"/>
    <p:sldId id="263" r:id="rId16"/>
    <p:sldId id="286" r:id="rId17"/>
    <p:sldId id="264" r:id="rId18"/>
    <p:sldId id="271" r:id="rId19"/>
    <p:sldId id="266" r:id="rId20"/>
    <p:sldId id="267" r:id="rId21"/>
    <p:sldId id="268" r:id="rId22"/>
    <p:sldId id="287" r:id="rId23"/>
    <p:sldId id="276" r:id="rId24"/>
    <p:sldId id="277" r:id="rId25"/>
  </p:sldIdLst>
  <p:sldSz cx="12192000" cy="6858000"/>
  <p:notesSz cx="6797675" cy="9926638"/>
  <p:custDataLst>
    <p:tags r:id="rId28"/>
  </p:custDataLst>
  <p:defaultTextStyle>
    <a:defPPr>
      <a:defRPr lang="de-DE"/>
    </a:defPPr>
    <a:lvl1pPr algn="l" rtl="0" fontAlgn="base">
      <a:spcBef>
        <a:spcPct val="0"/>
      </a:spcBef>
      <a:spcAft>
        <a:spcPct val="0"/>
      </a:spcAft>
      <a:defRPr kern="1200">
        <a:solidFill>
          <a:schemeClr val="tx1"/>
        </a:solidFill>
        <a:latin typeface="E+H Serif" pitchFamily="2" charset="0"/>
        <a:ea typeface="+mn-ea"/>
        <a:cs typeface="+mn-cs"/>
      </a:defRPr>
    </a:lvl1pPr>
    <a:lvl2pPr marL="457200" algn="l" rtl="0" fontAlgn="base">
      <a:spcBef>
        <a:spcPct val="0"/>
      </a:spcBef>
      <a:spcAft>
        <a:spcPct val="0"/>
      </a:spcAft>
      <a:defRPr kern="1200">
        <a:solidFill>
          <a:schemeClr val="tx1"/>
        </a:solidFill>
        <a:latin typeface="E+H Serif" pitchFamily="2" charset="0"/>
        <a:ea typeface="+mn-ea"/>
        <a:cs typeface="+mn-cs"/>
      </a:defRPr>
    </a:lvl2pPr>
    <a:lvl3pPr marL="914400" algn="l" rtl="0" fontAlgn="base">
      <a:spcBef>
        <a:spcPct val="0"/>
      </a:spcBef>
      <a:spcAft>
        <a:spcPct val="0"/>
      </a:spcAft>
      <a:defRPr kern="1200">
        <a:solidFill>
          <a:schemeClr val="tx1"/>
        </a:solidFill>
        <a:latin typeface="E+H Serif" pitchFamily="2" charset="0"/>
        <a:ea typeface="+mn-ea"/>
        <a:cs typeface="+mn-cs"/>
      </a:defRPr>
    </a:lvl3pPr>
    <a:lvl4pPr marL="1371600" algn="l" rtl="0" fontAlgn="base">
      <a:spcBef>
        <a:spcPct val="0"/>
      </a:spcBef>
      <a:spcAft>
        <a:spcPct val="0"/>
      </a:spcAft>
      <a:defRPr kern="1200">
        <a:solidFill>
          <a:schemeClr val="tx1"/>
        </a:solidFill>
        <a:latin typeface="E+H Serif" pitchFamily="2" charset="0"/>
        <a:ea typeface="+mn-ea"/>
        <a:cs typeface="+mn-cs"/>
      </a:defRPr>
    </a:lvl4pPr>
    <a:lvl5pPr marL="1828800" algn="l" rtl="0" fontAlgn="base">
      <a:spcBef>
        <a:spcPct val="0"/>
      </a:spcBef>
      <a:spcAft>
        <a:spcPct val="0"/>
      </a:spcAft>
      <a:defRPr kern="1200">
        <a:solidFill>
          <a:schemeClr val="tx1"/>
        </a:solidFill>
        <a:latin typeface="E+H Serif" pitchFamily="2" charset="0"/>
        <a:ea typeface="+mn-ea"/>
        <a:cs typeface="+mn-cs"/>
      </a:defRPr>
    </a:lvl5pPr>
    <a:lvl6pPr marL="2286000" algn="l" defTabSz="914400" rtl="0" eaLnBrk="1" latinLnBrk="0" hangingPunct="1">
      <a:defRPr kern="1200">
        <a:solidFill>
          <a:schemeClr val="tx1"/>
        </a:solidFill>
        <a:latin typeface="E+H Serif" pitchFamily="2" charset="0"/>
        <a:ea typeface="+mn-ea"/>
        <a:cs typeface="+mn-cs"/>
      </a:defRPr>
    </a:lvl6pPr>
    <a:lvl7pPr marL="2743200" algn="l" defTabSz="914400" rtl="0" eaLnBrk="1" latinLnBrk="0" hangingPunct="1">
      <a:defRPr kern="1200">
        <a:solidFill>
          <a:schemeClr val="tx1"/>
        </a:solidFill>
        <a:latin typeface="E+H Serif" pitchFamily="2" charset="0"/>
        <a:ea typeface="+mn-ea"/>
        <a:cs typeface="+mn-cs"/>
      </a:defRPr>
    </a:lvl7pPr>
    <a:lvl8pPr marL="3200400" algn="l" defTabSz="914400" rtl="0" eaLnBrk="1" latinLnBrk="0" hangingPunct="1">
      <a:defRPr kern="1200">
        <a:solidFill>
          <a:schemeClr val="tx1"/>
        </a:solidFill>
        <a:latin typeface="E+H Serif" pitchFamily="2" charset="0"/>
        <a:ea typeface="+mn-ea"/>
        <a:cs typeface="+mn-cs"/>
      </a:defRPr>
    </a:lvl8pPr>
    <a:lvl9pPr marL="3657600" algn="l" defTabSz="914400" rtl="0" eaLnBrk="1" latinLnBrk="0" hangingPunct="1">
      <a:defRPr kern="1200">
        <a:solidFill>
          <a:schemeClr val="tx1"/>
        </a:solidFill>
        <a:latin typeface="E+H Serif" pitchFamily="2"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3" pos="7476" userDrawn="1">
          <p15:clr>
            <a:srgbClr val="A4A3A4"/>
          </p15:clr>
        </p15:guide>
        <p15:guide id="4" pos="521">
          <p15:clr>
            <a:srgbClr val="A4A3A4"/>
          </p15:clr>
        </p15:guide>
        <p15:guide id="5" pos="4611" userDrawn="1">
          <p15:clr>
            <a:srgbClr val="A4A3A4"/>
          </p15:clr>
        </p15:guide>
        <p15:guide id="6" orient="horz" pos="3838" userDrawn="1">
          <p15:clr>
            <a:srgbClr val="A4A3A4"/>
          </p15:clr>
        </p15:guide>
        <p15:guide id="7" pos="427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005C"/>
    <a:srgbClr val="E6ECF0"/>
    <a:srgbClr val="FFFFFF"/>
    <a:srgbClr val="D50C2F"/>
    <a:srgbClr val="007CAA"/>
    <a:srgbClr val="E94C0A"/>
    <a:srgbClr val="FFCC00"/>
    <a:srgbClr val="55A930"/>
    <a:srgbClr val="FFE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5103" autoAdjust="0"/>
  </p:normalViewPr>
  <p:slideViewPr>
    <p:cSldViewPr snapToGrid="0">
      <p:cViewPr varScale="1">
        <p:scale>
          <a:sx n="76" d="100"/>
          <a:sy n="76" d="100"/>
        </p:scale>
        <p:origin x="691" y="58"/>
      </p:cViewPr>
      <p:guideLst>
        <p:guide orient="horz" pos="845"/>
        <p:guide pos="7476"/>
        <p:guide pos="521"/>
        <p:guide pos="4611"/>
        <p:guide orient="horz" pos="3838"/>
        <p:guide pos="427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45024" cy="496888"/>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9428164"/>
            <a:ext cx="2945024" cy="496887"/>
          </a:xfrm>
          <a:prstGeom prst="rect">
            <a:avLst/>
          </a:prstGeom>
        </p:spPr>
        <p:txBody>
          <a:bodyPr vert="horz" lIns="91440" tIns="45720" rIns="91440" bIns="45720" rtlCol="0" anchor="b"/>
          <a:lstStyle>
            <a:lvl1pPr algn="l">
              <a:defRPr sz="1200"/>
            </a:lvl1pPr>
          </a:lstStyle>
          <a:p>
            <a:endParaRPr lang="en-US"/>
          </a:p>
        </p:txBody>
      </p:sp>
      <p:sp>
        <p:nvSpPr>
          <p:cNvPr id="8" name="Date Placeholder 7"/>
          <p:cNvSpPr>
            <a:spLocks noGrp="1"/>
          </p:cNvSpPr>
          <p:nvPr>
            <p:ph type="dt" sz="quarter" idx="1"/>
          </p:nvPr>
        </p:nvSpPr>
        <p:spPr>
          <a:xfrm>
            <a:off x="3851065" y="0"/>
            <a:ext cx="2945024" cy="496888"/>
          </a:xfrm>
          <a:prstGeom prst="rect">
            <a:avLst/>
          </a:prstGeom>
        </p:spPr>
        <p:txBody>
          <a:bodyPr vert="horz" lIns="91440" tIns="45720" rIns="91440" bIns="45720" rtlCol="0"/>
          <a:lstStyle>
            <a:lvl1pPr algn="r">
              <a:defRPr sz="1200"/>
            </a:lvl1pPr>
          </a:lstStyle>
          <a:p>
            <a:fld id="{54AB45C9-81B3-4A94-8767-58F068DAE020}" type="datetimeFigureOut">
              <a:rPr lang="en-US" smtClean="0"/>
              <a:t>2/4/2019</a:t>
            </a:fld>
            <a:endParaRPr lang="en-US"/>
          </a:p>
        </p:txBody>
      </p:sp>
      <p:sp>
        <p:nvSpPr>
          <p:cNvPr id="9" name="Slide Number Placeholder 8"/>
          <p:cNvSpPr>
            <a:spLocks noGrp="1"/>
          </p:cNvSpPr>
          <p:nvPr>
            <p:ph type="sldNum" sz="quarter" idx="3"/>
          </p:nvPr>
        </p:nvSpPr>
        <p:spPr>
          <a:xfrm>
            <a:off x="3851065" y="9428164"/>
            <a:ext cx="2945024" cy="496887"/>
          </a:xfrm>
          <a:prstGeom prst="rect">
            <a:avLst/>
          </a:prstGeom>
        </p:spPr>
        <p:txBody>
          <a:bodyPr vert="horz" lIns="91440" tIns="45720" rIns="91440" bIns="45720" rtlCol="0" anchor="b"/>
          <a:lstStyle>
            <a:lvl1pPr algn="r">
              <a:defRPr sz="1200"/>
            </a:lvl1pPr>
          </a:lstStyle>
          <a:p>
            <a:fld id="{76109B46-CBCC-4BDD-A65B-1107FD00FF42}" type="slidenum">
              <a:rPr lang="en-US" smtClean="0"/>
              <a:t>‹Nr.›</a:t>
            </a:fld>
            <a:endParaRPr lang="en-US"/>
          </a:p>
        </p:txBody>
      </p:sp>
    </p:spTree>
    <p:extLst>
      <p:ext uri="{BB962C8B-B14F-4D97-AF65-F5344CB8AC3E}">
        <p14:creationId xmlns:p14="http://schemas.microsoft.com/office/powerpoint/2010/main" val="263781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1337" y="44451"/>
            <a:ext cx="6231203" cy="403225"/>
          </a:xfrm>
          <a:prstGeom prst="rect">
            <a:avLst/>
          </a:prstGeom>
        </p:spPr>
        <p:txBody>
          <a:bodyPr vert="horz" wrap="none" lIns="91440" tIns="45720" rIns="91440" bIns="45720" rtlCol="0">
            <a:noAutofit/>
          </a:bodyPr>
          <a:lstStyle>
            <a:lvl1pPr algn="l">
              <a:defRPr sz="1800"/>
            </a:lvl1pPr>
          </a:lstStyle>
          <a:p>
            <a:r>
              <a:rPr lang="en-US"/>
              <a:t>Leitfähigkeits-Messung</a:t>
            </a:r>
          </a:p>
        </p:txBody>
      </p:sp>
      <p:sp>
        <p:nvSpPr>
          <p:cNvPr id="3" name="Slide Image Placeholder 2"/>
          <p:cNvSpPr>
            <a:spLocks noGrp="1" noRot="1" noChangeAspect="1"/>
          </p:cNvSpPr>
          <p:nvPr>
            <p:ph type="sldImg" idx="2"/>
          </p:nvPr>
        </p:nvSpPr>
        <p:spPr>
          <a:xfrm>
            <a:off x="295275" y="3835400"/>
            <a:ext cx="6221413" cy="3500438"/>
          </a:xfrm>
          <a:prstGeom prst="rect">
            <a:avLst/>
          </a:prstGeom>
          <a:noFill/>
          <a:ln w="12700">
            <a:solidFill>
              <a:prstClr val="black"/>
            </a:solidFill>
          </a:ln>
        </p:spPr>
        <p:txBody>
          <a:bodyPr vert="horz" lIns="91440" tIns="45720" rIns="91440" bIns="45720" rtlCol="0" anchor="ctr"/>
          <a:lstStyle/>
          <a:p>
            <a:endParaRPr lang="en-US" noProof="0"/>
          </a:p>
        </p:txBody>
      </p:sp>
      <p:sp>
        <p:nvSpPr>
          <p:cNvPr id="4" name="Footer Placeholder 3"/>
          <p:cNvSpPr>
            <a:spLocks noGrp="1"/>
          </p:cNvSpPr>
          <p:nvPr>
            <p:ph type="ftr" sz="quarter" idx="4"/>
          </p:nvPr>
        </p:nvSpPr>
        <p:spPr>
          <a:xfrm>
            <a:off x="1445606" y="9582622"/>
            <a:ext cx="3906463" cy="230832"/>
          </a:xfrm>
          <a:prstGeom prst="rect">
            <a:avLst/>
          </a:prstGeom>
        </p:spPr>
        <p:txBody>
          <a:bodyPr vert="horz" wrap="square" lIns="91440" tIns="45720" rIns="91440" bIns="45720" rtlCol="0" anchor="ctr">
            <a:noAutofit/>
          </a:bodyPr>
          <a:lstStyle>
            <a:lvl1pPr algn="ctr">
              <a:defRPr sz="900"/>
            </a:lvl1pPr>
          </a:lstStyle>
          <a:p>
            <a:r>
              <a:rPr lang="en-US"/>
              <a:t>Insert footer information</a:t>
            </a:r>
          </a:p>
        </p:txBody>
      </p:sp>
      <p:sp>
        <p:nvSpPr>
          <p:cNvPr id="5" name="Slide Number Placeholder 4"/>
          <p:cNvSpPr>
            <a:spLocks noGrp="1"/>
          </p:cNvSpPr>
          <p:nvPr>
            <p:ph type="sldNum" sz="quarter" idx="5"/>
          </p:nvPr>
        </p:nvSpPr>
        <p:spPr>
          <a:xfrm>
            <a:off x="6270514" y="9582622"/>
            <a:ext cx="209254" cy="230832"/>
          </a:xfrm>
          <a:prstGeom prst="rect">
            <a:avLst/>
          </a:prstGeom>
        </p:spPr>
        <p:txBody>
          <a:bodyPr vert="horz" wrap="none" lIns="91440" tIns="45720" rIns="0" bIns="45720" rtlCol="0" anchor="ctr">
            <a:noAutofit/>
          </a:bodyPr>
          <a:lstStyle>
            <a:lvl1pPr algn="r">
              <a:defRPr sz="900"/>
            </a:lvl1pPr>
          </a:lstStyle>
          <a:p>
            <a:fld id="{C6E303EA-09C3-495B-8565-6524796C22FB}" type="slidenum">
              <a:rPr lang="en-US" noProof="0" smtClean="0"/>
              <a:pPr/>
              <a:t>‹Nr.›</a:t>
            </a:fld>
            <a:endParaRPr lang="en-US" noProof="0"/>
          </a:p>
        </p:txBody>
      </p:sp>
      <p:sp>
        <p:nvSpPr>
          <p:cNvPr id="6" name="Notes Placeholder 5"/>
          <p:cNvSpPr>
            <a:spLocks noGrp="1"/>
          </p:cNvSpPr>
          <p:nvPr>
            <p:ph type="body" sz="quarter" idx="3"/>
          </p:nvPr>
        </p:nvSpPr>
        <p:spPr>
          <a:xfrm>
            <a:off x="271336" y="530225"/>
            <a:ext cx="6231202" cy="30686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idx="1"/>
          </p:nvPr>
        </p:nvSpPr>
        <p:spPr>
          <a:xfrm>
            <a:off x="274510" y="9588030"/>
            <a:ext cx="1126599" cy="225425"/>
          </a:xfrm>
          <a:prstGeom prst="rect">
            <a:avLst/>
          </a:prstGeom>
        </p:spPr>
        <p:txBody>
          <a:bodyPr vert="horz" wrap="none" lIns="91440" tIns="45720" rIns="91440" bIns="45720" rtlCol="0" anchor="ctr">
            <a:noAutofit/>
          </a:bodyPr>
          <a:lstStyle>
            <a:lvl1pPr algn="l">
              <a:defRPr sz="900"/>
            </a:lvl1pPr>
          </a:lstStyle>
          <a:p>
            <a:fld id="{7305D29C-7523-4ABE-8CB4-FD5FDA2414D8}" type="datetimeFigureOut">
              <a:rPr lang="en-US" noProof="0" smtClean="0"/>
              <a:pPr/>
              <a:t>2/4/2019</a:t>
            </a:fld>
            <a:endParaRPr lang="en-US" noProof="0"/>
          </a:p>
        </p:txBody>
      </p:sp>
      <p:sp>
        <p:nvSpPr>
          <p:cNvPr id="9" name="Text Box 12"/>
          <p:cNvSpPr txBox="1">
            <a:spLocks noChangeArrowheads="1"/>
          </p:cNvSpPr>
          <p:nvPr/>
        </p:nvSpPr>
        <p:spPr bwMode="auto">
          <a:xfrm>
            <a:off x="274510" y="8781581"/>
            <a:ext cx="6321647" cy="796279"/>
          </a:xfrm>
          <a:prstGeom prst="rect">
            <a:avLst/>
          </a:prstGeom>
          <a:noFill/>
          <a:ln w="12700" cap="sq">
            <a:noFill/>
            <a:miter lim="800000"/>
            <a:headEnd type="none" w="sm" len="sm"/>
            <a:tailEnd type="none" w="sm" len="sm"/>
          </a:ln>
          <a:effectLst/>
        </p:spPr>
        <p:txBody>
          <a:bodyPr lIns="90078" tIns="45039" rIns="90078" bIns="45039" anchor="ctr">
            <a:spAutoFit/>
          </a:bodyPr>
          <a:lstStyle/>
          <a:p>
            <a:pPr defTabSz="900113" eaLnBrk="0" hangingPunct="0">
              <a:lnSpc>
                <a:spcPts val="1088"/>
              </a:lnSpc>
              <a:buFontTx/>
              <a:buChar char="-"/>
            </a:pPr>
            <a:r>
              <a:rPr lang="de-DE" sz="900">
                <a:latin typeface="E+H Serif" pitchFamily="18" charset="0"/>
              </a:rPr>
              <a:t> - - - - - - - - - - - - - - - - - - - - - - - - - - - - - - - - - - - - - - - - - - - - - - - - - - - - - - - - - - - - - - - - - - - - - - - - - - - - - - - - - - - - -</a:t>
            </a:r>
          </a:p>
          <a:p>
            <a:pPr defTabSz="900113" eaLnBrk="0" hangingPunct="0">
              <a:lnSpc>
                <a:spcPts val="1088"/>
              </a:lnSpc>
              <a:buFontTx/>
              <a:buChar char="-"/>
            </a:pPr>
            <a:endParaRPr lang="de-DE" sz="900">
              <a:latin typeface="E+H Serif" pitchFamily="18" charset="0"/>
            </a:endParaRPr>
          </a:p>
          <a:p>
            <a:pPr defTabSz="900113" eaLnBrk="0" hangingPunct="0">
              <a:lnSpc>
                <a:spcPts val="1088"/>
              </a:lnSpc>
              <a:buFontTx/>
              <a:buChar char="-"/>
            </a:pPr>
            <a:r>
              <a:rPr lang="de-DE" sz="900">
                <a:latin typeface="E+H Serif" pitchFamily="18" charset="0"/>
              </a:rPr>
              <a:t> - - - - - - - - - - - - - - - - - - - - - - - - - - - - - - - - - - - - - - - - - - - - - - - - - - - - - - - - - - - - - - - - - - - - - - - - - - - - - - - - - - - - -</a:t>
            </a:r>
          </a:p>
          <a:p>
            <a:pPr defTabSz="900113" eaLnBrk="0" hangingPunct="0">
              <a:lnSpc>
                <a:spcPts val="1088"/>
              </a:lnSpc>
              <a:buFontTx/>
              <a:buChar char="-"/>
            </a:pPr>
            <a:endParaRPr lang="de-DE" sz="900">
              <a:latin typeface="E+H Serif" pitchFamily="18" charset="0"/>
            </a:endParaRPr>
          </a:p>
          <a:p>
            <a:pPr defTabSz="900113" eaLnBrk="0" hangingPunct="0">
              <a:lnSpc>
                <a:spcPts val="1088"/>
              </a:lnSpc>
              <a:buFontTx/>
              <a:buChar char="-"/>
            </a:pPr>
            <a:r>
              <a:rPr lang="de-DE" sz="900">
                <a:latin typeface="E+H Serif" pitchFamily="18" charset="0"/>
              </a:rPr>
              <a:t> - - - - - - - - - - - - - - - - - - - - - - - - - - - - - - - - - - - - - - - - - - - - - - - - - - - - - - - - - - - - - - - - - - - - - - - - - - - - - - - - - - - - -</a:t>
            </a:r>
          </a:p>
        </p:txBody>
      </p:sp>
    </p:spTree>
    <p:extLst>
      <p:ext uri="{BB962C8B-B14F-4D97-AF65-F5344CB8AC3E}">
        <p14:creationId xmlns:p14="http://schemas.microsoft.com/office/powerpoint/2010/main" val="1986378672"/>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H Serif" pitchFamily="18" charset="0"/>
        <a:ea typeface="+mn-ea"/>
        <a:cs typeface="+mn-cs"/>
      </a:defRPr>
    </a:lvl1pPr>
    <a:lvl2pPr marL="361950" indent="0" algn="l" rtl="0" fontAlgn="base">
      <a:spcBef>
        <a:spcPct val="30000"/>
      </a:spcBef>
      <a:spcAft>
        <a:spcPct val="0"/>
      </a:spcAft>
      <a:defRPr sz="1200" kern="1200">
        <a:solidFill>
          <a:schemeClr val="tx1"/>
        </a:solidFill>
        <a:latin typeface="E+H Serif" pitchFamily="2" charset="0"/>
        <a:ea typeface="+mn-ea"/>
        <a:cs typeface="+mn-cs"/>
      </a:defRPr>
    </a:lvl2pPr>
    <a:lvl3pPr marL="712788" indent="0" algn="l" rtl="0" fontAlgn="base">
      <a:spcBef>
        <a:spcPct val="30000"/>
      </a:spcBef>
      <a:spcAft>
        <a:spcPct val="0"/>
      </a:spcAft>
      <a:defRPr sz="1200" kern="1200">
        <a:solidFill>
          <a:schemeClr val="tx1"/>
        </a:solidFill>
        <a:latin typeface="E+H Serif" pitchFamily="2" charset="0"/>
        <a:ea typeface="+mn-ea"/>
        <a:cs typeface="+mn-cs"/>
      </a:defRPr>
    </a:lvl3pPr>
    <a:lvl4pPr marL="1073150" indent="0" algn="l" rtl="0" fontAlgn="base">
      <a:spcBef>
        <a:spcPct val="30000"/>
      </a:spcBef>
      <a:spcAft>
        <a:spcPct val="0"/>
      </a:spcAft>
      <a:defRPr sz="1200" kern="1200">
        <a:solidFill>
          <a:schemeClr val="tx1"/>
        </a:solidFill>
        <a:latin typeface="E+H Serif" pitchFamily="2" charset="0"/>
        <a:ea typeface="+mn-ea"/>
        <a:cs typeface="+mn-cs"/>
      </a:defRPr>
    </a:lvl4pPr>
    <a:lvl5pPr marL="1435100" indent="0" algn="l" rtl="0" fontAlgn="base">
      <a:spcBef>
        <a:spcPct val="30000"/>
      </a:spcBef>
      <a:spcAft>
        <a:spcPct val="0"/>
      </a:spcAft>
      <a:defRPr sz="1200" kern="1200">
        <a:solidFill>
          <a:schemeClr val="tx1"/>
        </a:solidFill>
        <a:latin typeface="E+H Serif"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a:t>
            </a:fld>
            <a:endParaRPr lang="en-US" noProof="0"/>
          </a:p>
        </p:txBody>
      </p:sp>
    </p:spTree>
    <p:extLst>
      <p:ext uri="{BB962C8B-B14F-4D97-AF65-F5344CB8AC3E}">
        <p14:creationId xmlns:p14="http://schemas.microsoft.com/office/powerpoint/2010/main" val="377810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10</a:t>
            </a:fld>
            <a:endParaRPr lang="en-US" noProof="0"/>
          </a:p>
        </p:txBody>
      </p:sp>
    </p:spTree>
    <p:extLst>
      <p:ext uri="{BB962C8B-B14F-4D97-AF65-F5344CB8AC3E}">
        <p14:creationId xmlns:p14="http://schemas.microsoft.com/office/powerpoint/2010/main" val="19833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11</a:t>
            </a:fld>
            <a:endParaRPr lang="en-US" noProof="0"/>
          </a:p>
        </p:txBody>
      </p:sp>
    </p:spTree>
    <p:extLst>
      <p:ext uri="{BB962C8B-B14F-4D97-AF65-F5344CB8AC3E}">
        <p14:creationId xmlns:p14="http://schemas.microsoft.com/office/powerpoint/2010/main" val="120821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12</a:t>
            </a:fld>
            <a:endParaRPr lang="en-US" noProof="0"/>
          </a:p>
        </p:txBody>
      </p:sp>
    </p:spTree>
    <p:extLst>
      <p:ext uri="{BB962C8B-B14F-4D97-AF65-F5344CB8AC3E}">
        <p14:creationId xmlns:p14="http://schemas.microsoft.com/office/powerpoint/2010/main" val="187657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13</a:t>
            </a:fld>
            <a:endParaRPr lang="en-US" noProof="0"/>
          </a:p>
        </p:txBody>
      </p:sp>
    </p:spTree>
    <p:extLst>
      <p:ext uri="{BB962C8B-B14F-4D97-AF65-F5344CB8AC3E}">
        <p14:creationId xmlns:p14="http://schemas.microsoft.com/office/powerpoint/2010/main" val="180836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1988" y="3814763"/>
            <a:ext cx="8181976" cy="4603750"/>
          </a:xfrm>
        </p:spPr>
      </p:sp>
      <p:sp>
        <p:nvSpPr>
          <p:cNvPr id="3" name="Notizenplatzhalter 2"/>
          <p:cNvSpPr>
            <a:spLocks noGrp="1"/>
          </p:cNvSpPr>
          <p:nvPr>
            <p:ph type="body" idx="1"/>
          </p:nvPr>
        </p:nvSpPr>
        <p:spPr/>
        <p:txBody>
          <a:bodyPr/>
          <a:lstStyle/>
          <a:p>
            <a:endParaRPr lang="en-US"/>
          </a:p>
        </p:txBody>
      </p:sp>
      <p:sp>
        <p:nvSpPr>
          <p:cNvPr id="5" name="Foliennummernplatzhalter 4"/>
          <p:cNvSpPr>
            <a:spLocks noGrp="1"/>
          </p:cNvSpPr>
          <p:nvPr>
            <p:ph type="sldNum" sz="quarter" idx="11"/>
          </p:nvPr>
        </p:nvSpPr>
        <p:spPr>
          <a:xfrm>
            <a:off x="3345606" y="9530518"/>
            <a:ext cx="157908" cy="229577"/>
          </a:xfrm>
        </p:spPr>
        <p:txBody>
          <a:bodyPr/>
          <a:lstStyle/>
          <a:p>
            <a:fld id="{C6E303EA-09C3-495B-8565-6524796C22FB}" type="slidenum">
              <a:rPr lang="en-US" smtClean="0">
                <a:solidFill>
                  <a:prstClr val="black"/>
                </a:solidFill>
              </a:rPr>
              <a:pPr/>
              <a:t>14</a:t>
            </a:fld>
            <a:endParaRPr lang="en-US">
              <a:solidFill>
                <a:prstClr val="black"/>
              </a:solidFill>
            </a:endParaRPr>
          </a:p>
        </p:txBody>
      </p:sp>
      <p:sp>
        <p:nvSpPr>
          <p:cNvPr id="4" name="Fußzeilenplatzhalter 3"/>
          <p:cNvSpPr>
            <a:spLocks noGrp="1"/>
          </p:cNvSpPr>
          <p:nvPr>
            <p:ph type="ftr" sz="quarter" idx="12"/>
          </p:nvPr>
        </p:nvSpPr>
        <p:spPr/>
        <p:txBody>
          <a:bodyPr/>
          <a:lstStyle/>
          <a:p>
            <a:r>
              <a:rPr lang="en-US"/>
              <a:t>Endress+Hauser Conducta</a:t>
            </a:r>
          </a:p>
        </p:txBody>
      </p:sp>
    </p:spTree>
    <p:extLst>
      <p:ext uri="{BB962C8B-B14F-4D97-AF65-F5344CB8AC3E}">
        <p14:creationId xmlns:p14="http://schemas.microsoft.com/office/powerpoint/2010/main" val="186555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15</a:t>
            </a:fld>
            <a:endParaRPr lang="en-US" noProof="0"/>
          </a:p>
        </p:txBody>
      </p:sp>
    </p:spTree>
    <p:extLst>
      <p:ext uri="{BB962C8B-B14F-4D97-AF65-F5344CB8AC3E}">
        <p14:creationId xmlns:p14="http://schemas.microsoft.com/office/powerpoint/2010/main" val="88979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16</a:t>
            </a:fld>
            <a:endParaRPr lang="en-US" noProof="0"/>
          </a:p>
        </p:txBody>
      </p:sp>
    </p:spTree>
    <p:extLst>
      <p:ext uri="{BB962C8B-B14F-4D97-AF65-F5344CB8AC3E}">
        <p14:creationId xmlns:p14="http://schemas.microsoft.com/office/powerpoint/2010/main" val="3045653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17</a:t>
            </a:fld>
            <a:endParaRPr lang="en-US" noProof="0"/>
          </a:p>
        </p:txBody>
      </p:sp>
    </p:spTree>
    <p:extLst>
      <p:ext uri="{BB962C8B-B14F-4D97-AF65-F5344CB8AC3E}">
        <p14:creationId xmlns:p14="http://schemas.microsoft.com/office/powerpoint/2010/main" val="59923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18</a:t>
            </a:fld>
            <a:endParaRPr lang="en-US" noProof="0"/>
          </a:p>
        </p:txBody>
      </p:sp>
    </p:spTree>
    <p:extLst>
      <p:ext uri="{BB962C8B-B14F-4D97-AF65-F5344CB8AC3E}">
        <p14:creationId xmlns:p14="http://schemas.microsoft.com/office/powerpoint/2010/main" val="3902651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19</a:t>
            </a:fld>
            <a:endParaRPr lang="en-US" noProof="0"/>
          </a:p>
        </p:txBody>
      </p:sp>
    </p:spTree>
    <p:extLst>
      <p:ext uri="{BB962C8B-B14F-4D97-AF65-F5344CB8AC3E}">
        <p14:creationId xmlns:p14="http://schemas.microsoft.com/office/powerpoint/2010/main" val="228706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a:t>
            </a:fld>
            <a:endParaRPr lang="en-US" noProof="0"/>
          </a:p>
        </p:txBody>
      </p:sp>
    </p:spTree>
    <p:extLst>
      <p:ext uri="{BB962C8B-B14F-4D97-AF65-F5344CB8AC3E}">
        <p14:creationId xmlns:p14="http://schemas.microsoft.com/office/powerpoint/2010/main" val="322476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20</a:t>
            </a:fld>
            <a:endParaRPr lang="en-US" noProof="0"/>
          </a:p>
        </p:txBody>
      </p:sp>
    </p:spTree>
    <p:extLst>
      <p:ext uri="{BB962C8B-B14F-4D97-AF65-F5344CB8AC3E}">
        <p14:creationId xmlns:p14="http://schemas.microsoft.com/office/powerpoint/2010/main" val="49042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21</a:t>
            </a:fld>
            <a:endParaRPr lang="en-US" noProof="0"/>
          </a:p>
        </p:txBody>
      </p:sp>
    </p:spTree>
    <p:extLst>
      <p:ext uri="{BB962C8B-B14F-4D97-AF65-F5344CB8AC3E}">
        <p14:creationId xmlns:p14="http://schemas.microsoft.com/office/powerpoint/2010/main" val="290715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22</a:t>
            </a:fld>
            <a:endParaRPr lang="en-US" noProof="0"/>
          </a:p>
        </p:txBody>
      </p:sp>
    </p:spTree>
    <p:extLst>
      <p:ext uri="{BB962C8B-B14F-4D97-AF65-F5344CB8AC3E}">
        <p14:creationId xmlns:p14="http://schemas.microsoft.com/office/powerpoint/2010/main" val="291340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23</a:t>
            </a:fld>
            <a:endParaRPr lang="en-US" noProof="0"/>
          </a:p>
        </p:txBody>
      </p:sp>
    </p:spTree>
    <p:extLst>
      <p:ext uri="{BB962C8B-B14F-4D97-AF65-F5344CB8AC3E}">
        <p14:creationId xmlns:p14="http://schemas.microsoft.com/office/powerpoint/2010/main" val="1157598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24</a:t>
            </a:fld>
            <a:endParaRPr lang="en-US" noProof="0"/>
          </a:p>
        </p:txBody>
      </p:sp>
    </p:spTree>
    <p:extLst>
      <p:ext uri="{BB962C8B-B14F-4D97-AF65-F5344CB8AC3E}">
        <p14:creationId xmlns:p14="http://schemas.microsoft.com/office/powerpoint/2010/main" val="1412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3</a:t>
            </a:fld>
            <a:endParaRPr lang="en-US" noProof="0"/>
          </a:p>
        </p:txBody>
      </p:sp>
    </p:spTree>
    <p:extLst>
      <p:ext uri="{BB962C8B-B14F-4D97-AF65-F5344CB8AC3E}">
        <p14:creationId xmlns:p14="http://schemas.microsoft.com/office/powerpoint/2010/main" val="84227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4</a:t>
            </a:fld>
            <a:endParaRPr lang="en-US" noProof="0"/>
          </a:p>
        </p:txBody>
      </p:sp>
    </p:spTree>
    <p:extLst>
      <p:ext uri="{BB962C8B-B14F-4D97-AF65-F5344CB8AC3E}">
        <p14:creationId xmlns:p14="http://schemas.microsoft.com/office/powerpoint/2010/main" val="127635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5</a:t>
            </a:fld>
            <a:endParaRPr lang="en-US" noProof="0"/>
          </a:p>
        </p:txBody>
      </p:sp>
    </p:spTree>
    <p:extLst>
      <p:ext uri="{BB962C8B-B14F-4D97-AF65-F5344CB8AC3E}">
        <p14:creationId xmlns:p14="http://schemas.microsoft.com/office/powerpoint/2010/main" val="5706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6</a:t>
            </a:fld>
            <a:endParaRPr lang="en-US" noProof="0"/>
          </a:p>
        </p:txBody>
      </p:sp>
    </p:spTree>
    <p:extLst>
      <p:ext uri="{BB962C8B-B14F-4D97-AF65-F5344CB8AC3E}">
        <p14:creationId xmlns:p14="http://schemas.microsoft.com/office/powerpoint/2010/main" val="251992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7</a:t>
            </a:fld>
            <a:endParaRPr lang="en-US" noProof="0"/>
          </a:p>
        </p:txBody>
      </p:sp>
    </p:spTree>
    <p:extLst>
      <p:ext uri="{BB962C8B-B14F-4D97-AF65-F5344CB8AC3E}">
        <p14:creationId xmlns:p14="http://schemas.microsoft.com/office/powerpoint/2010/main" val="137344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8</a:t>
            </a:fld>
            <a:endParaRPr lang="en-US" noProof="0"/>
          </a:p>
        </p:txBody>
      </p:sp>
    </p:spTree>
    <p:extLst>
      <p:ext uri="{BB962C8B-B14F-4D97-AF65-F5344CB8AC3E}">
        <p14:creationId xmlns:p14="http://schemas.microsoft.com/office/powerpoint/2010/main" val="297126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en-US"/>
              <a:t>Leitfähigkeits-Messung</a:t>
            </a:r>
          </a:p>
        </p:txBody>
      </p:sp>
      <p:sp>
        <p:nvSpPr>
          <p:cNvPr id="5" name="Foliennummernplatzhalter 4"/>
          <p:cNvSpPr>
            <a:spLocks noGrp="1"/>
          </p:cNvSpPr>
          <p:nvPr>
            <p:ph type="sldNum" sz="quarter" idx="11"/>
          </p:nvPr>
        </p:nvSpPr>
        <p:spPr/>
        <p:txBody>
          <a:bodyPr/>
          <a:lstStyle/>
          <a:p>
            <a:fld id="{C6E303EA-09C3-495B-8565-6524796C22FB}" type="slidenum">
              <a:rPr lang="en-US" noProof="0" smtClean="0"/>
              <a:pPr/>
              <a:t>9</a:t>
            </a:fld>
            <a:endParaRPr lang="en-US" noProof="0"/>
          </a:p>
        </p:txBody>
      </p:sp>
    </p:spTree>
    <p:extLst>
      <p:ext uri="{BB962C8B-B14F-4D97-AF65-F5344CB8AC3E}">
        <p14:creationId xmlns:p14="http://schemas.microsoft.com/office/powerpoint/2010/main" val="2417690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E+H Title Slide" preserve="1" userDrawn="1">
  <p:cSld name="E+H Title Slide">
    <p:spTree>
      <p:nvGrpSpPr>
        <p:cNvPr id="1" name=""/>
        <p:cNvGrpSpPr/>
        <p:nvPr/>
      </p:nvGrpSpPr>
      <p:grpSpPr>
        <a:xfrm>
          <a:off x="0" y="0"/>
          <a:ext cx="0" cy="0"/>
          <a:chOff x="0" y="0"/>
          <a:chExt cx="0" cy="0"/>
        </a:xfrm>
      </p:grpSpPr>
      <p:sp>
        <p:nvSpPr>
          <p:cNvPr id="2" name="txtTitle"/>
          <p:cNvSpPr>
            <a:spLocks noGrp="1"/>
          </p:cNvSpPr>
          <p:nvPr>
            <p:ph type="ctrTitle" hasCustomPrompt="1"/>
          </p:nvPr>
        </p:nvSpPr>
        <p:spPr>
          <a:xfrm>
            <a:off x="827089" y="619651"/>
            <a:ext cx="11039474" cy="666849"/>
          </a:xfr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2400" b="1" dirty="0">
                <a:solidFill>
                  <a:srgbClr val="A8005C"/>
                </a:solidFill>
                <a:latin typeface="E+H Serif" pitchFamily="18" charset="0"/>
                <a:ea typeface="+mj-ea"/>
                <a:cs typeface="+mj-cs"/>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xtSubtitle"/>
          <p:cNvSpPr>
            <a:spLocks noGrp="1"/>
          </p:cNvSpPr>
          <p:nvPr>
            <p:ph type="subTitle" idx="1" hasCustomPrompt="1"/>
          </p:nvPr>
        </p:nvSpPr>
        <p:spPr>
          <a:xfrm>
            <a:off x="827088" y="1340768"/>
            <a:ext cx="11039475" cy="720080"/>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06000"/>
              </a:lnSpc>
              <a:spcBef>
                <a:spcPts val="0"/>
              </a:spcBef>
              <a:spcAft>
                <a:spcPct val="0"/>
              </a:spcAft>
              <a:buClr>
                <a:srgbClr val="0088FF"/>
              </a:buClr>
              <a:buFont typeface="Wingdings" pitchFamily="2" charset="2"/>
              <a:buNone/>
              <a:defRPr lang="en-US" sz="2000" smtClean="0">
                <a:solidFill>
                  <a:srgbClr val="000000"/>
                </a:solidFill>
                <a:latin typeface="E+H Serif"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2" name="shLine"/>
          <p:cNvSpPr>
            <a:spLocks noChangeShapeType="1"/>
          </p:cNvSpPr>
          <p:nvPr userDrawn="1"/>
        </p:nvSpPr>
        <p:spPr bwMode="gray">
          <a:xfrm flipV="1">
            <a:off x="827089" y="432000"/>
            <a:ext cx="11039473" cy="0"/>
          </a:xfrm>
          <a:prstGeom prst="line">
            <a:avLst/>
          </a:prstGeom>
          <a:noFill/>
          <a:ln w="6350">
            <a:solidFill>
              <a:srgbClr val="000000"/>
            </a:solidFill>
            <a:round/>
            <a:headEnd type="none" w="sm" len="sm"/>
            <a:tailEnd type="none" w="sm" len="sm"/>
          </a:ln>
          <a:effectLst/>
        </p:spPr>
        <p:txBody>
          <a:bodyPr wrap="none" anchor="ctr"/>
          <a:lstStyle/>
          <a:p>
            <a:endParaRPr lang="en-US" dirty="0">
              <a:solidFill>
                <a:srgbClr val="000000"/>
              </a:solidFill>
              <a:latin typeface="E+H Serif" pitchFamily="18" charset="0"/>
            </a:endParaRPr>
          </a:p>
        </p:txBody>
      </p:sp>
      <p:sp>
        <p:nvSpPr>
          <p:cNvPr id="14"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pitchFamily="18" charset="0"/>
            </a:endParaRPr>
          </a:p>
        </p:txBody>
      </p:sp>
      <p:sp>
        <p:nvSpPr>
          <p:cNvPr id="9" name="Picture Placeholder 8"/>
          <p:cNvSpPr>
            <a:spLocks noGrp="1"/>
          </p:cNvSpPr>
          <p:nvPr>
            <p:ph type="pic" sz="quarter" idx="13"/>
          </p:nvPr>
        </p:nvSpPr>
        <p:spPr>
          <a:xfrm>
            <a:off x="251999" y="2448000"/>
            <a:ext cx="11940001" cy="3816000"/>
          </a:xfrm>
        </p:spPr>
        <p:txBody>
          <a:bodyPr tIns="1440000"/>
          <a:lstStyle>
            <a:lvl1pPr marL="0" indent="0" algn="ctr">
              <a:buFontTx/>
              <a:buNone/>
              <a:defRPr>
                <a:latin typeface="E+H Serif" pitchFamily="18" charset="0"/>
              </a:defRPr>
            </a:lvl1pPr>
          </a:lstStyle>
          <a:p>
            <a:r>
              <a:rPr lang="en-US" dirty="0"/>
              <a:t>Bild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9" name="txtDate"/>
          <p:cNvSpPr>
            <a:spLocks noChangeArrowheads="1"/>
          </p:cNvSpPr>
          <p:nvPr userDrawn="1"/>
        </p:nvSpPr>
        <p:spPr bwMode="auto">
          <a:xfrm>
            <a:off x="2041739" y="6451599"/>
            <a:ext cx="571500" cy="180000"/>
          </a:xfrm>
          <a:prstGeom prst="rect">
            <a:avLst/>
          </a:prstGeom>
          <a:noFill/>
          <a:ln w="9525">
            <a:noFill/>
            <a:miter lim="800000"/>
            <a:headEnd/>
            <a:tailEnd/>
          </a:ln>
          <a:effectLst/>
        </p:spPr>
        <p:txBody>
          <a:bodyPr wrap="none" lIns="0" tIns="0" rIns="0" bIns="0" anchor="ctr">
            <a:noAutofit/>
          </a:bodyPr>
          <a:lstStyle/>
          <a:p>
            <a:r>
              <a:rPr lang="en-US" sz="1200" noProof="1">
                <a:solidFill>
                  <a:srgbClr val="000000"/>
                </a:solidFill>
                <a:latin typeface="E+H Serif" pitchFamily="18" charset="0"/>
              </a:rPr>
              <a:t>2019</a:t>
            </a:r>
          </a:p>
        </p:txBody>
      </p:sp>
      <p:sp>
        <p:nvSpPr>
          <p:cNvPr id="20" name="Footer Placeholder 19"/>
          <p:cNvSpPr>
            <a:spLocks noGrp="1"/>
          </p:cNvSpPr>
          <p:nvPr>
            <p:ph type="ftr" sz="quarter" idx="15"/>
          </p:nvPr>
        </p:nvSpPr>
        <p:spPr>
          <a:xfrm>
            <a:off x="3160439" y="6451599"/>
            <a:ext cx="1117600" cy="180000"/>
          </a:xfrm>
        </p:spPr>
        <p:txBody>
          <a:bodyPr/>
          <a:lstStyle/>
          <a:p>
            <a:r>
              <a:rPr lang="en-US" dirty="0"/>
              <a:t>Endress+Hauser</a:t>
            </a:r>
          </a:p>
        </p:txBody>
      </p:sp>
      <p:sp>
        <p:nvSpPr>
          <p:cNvPr id="21" name="Slide Number Placeholder 20"/>
          <p:cNvSpPr>
            <a:spLocks noGrp="1"/>
          </p:cNvSpPr>
          <p:nvPr>
            <p:ph type="sldNum" sz="quarter" idx="16"/>
          </p:nvPr>
        </p:nvSpPr>
        <p:spPr>
          <a:xfrm>
            <a:off x="827789" y="6449058"/>
            <a:ext cx="666750" cy="180000"/>
          </a:xfrm>
        </p:spPr>
        <p:txBody>
          <a:bodyPr/>
          <a:lstStyle/>
          <a:p>
            <a:r>
              <a:rPr lang="en-US"/>
              <a:t>Slide </a:t>
            </a:r>
            <a:fld id="{AD958C9C-C0C7-44DC-9181-50AFAA6D1DE4}" type="slidenum">
              <a:rPr lang="en-US" smtClean="0"/>
              <a:pPr/>
              <a:t>‹Nr.›</a:t>
            </a:fld>
            <a:endParaRPr lang="en-US" dirty="0"/>
          </a:p>
        </p:txBody>
      </p:sp>
      <p:sp>
        <p:nvSpPr>
          <p:cNvPr id="16"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en-US" sz="1200" noProof="1">
                <a:solidFill>
                  <a:srgbClr val="000000"/>
                </a:solidFill>
                <a:latin typeface="E+H Serif" pitchFamily="18" charset="0"/>
              </a:rPr>
              <a:t>Products	Solutions	Services</a:t>
            </a:r>
          </a:p>
        </p:txBody>
      </p:sp>
      <p:pic>
        <p:nvPicPr>
          <p:cNvPr id="15" name="imgLogo">
            <a:extLst>
              <a:ext uri="{FF2B5EF4-FFF2-40B4-BE49-F238E27FC236}">
                <a16:creationId xmlns:a16="http://schemas.microsoft.com/office/drawing/2014/main" id="{50D97887-9415-47A0-A229-4F71D64F3E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H Two Text" preserve="1" userDrawn="1">
  <p:cSld name="E+H Two Tex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9" name="txtContent"/>
          <p:cNvSpPr>
            <a:spLocks noGrp="1"/>
          </p:cNvSpPr>
          <p:nvPr>
            <p:ph type="body" sz="quarter" idx="13" hasCustomPrompt="1"/>
          </p:nvPr>
        </p:nvSpPr>
        <p:spPr>
          <a:xfrm>
            <a:off x="827088" y="1341438"/>
            <a:ext cx="5378400" cy="4751387"/>
          </a:xfrm>
        </p:spPr>
        <p:txBody>
          <a:bodyPr/>
          <a:lstStyle>
            <a:lvl1pPr marL="0" indent="0">
              <a:buNone/>
              <a:defRPr/>
            </a:lvl1pPr>
            <a:lvl2pPr marL="360363" indent="3175">
              <a:buNone/>
              <a:defRPr/>
            </a:lvl2pPr>
            <a:lvl3pPr marL="714375" indent="3175">
              <a:buNone/>
              <a:defRPr/>
            </a:lvl3pPr>
            <a:lvl4pPr marL="1076325" indent="4763">
              <a:buNone/>
              <a:defRPr/>
            </a:lvl4pPr>
            <a:lvl5pPr marL="1436688" indent="-3175">
              <a:buNone/>
              <a:defRPr/>
            </a:lvl5p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txtContent2"/>
          <p:cNvSpPr>
            <a:spLocks noGrp="1"/>
          </p:cNvSpPr>
          <p:nvPr>
            <p:ph type="body" sz="quarter" idx="14" hasCustomPrompt="1"/>
          </p:nvPr>
        </p:nvSpPr>
        <p:spPr>
          <a:xfrm>
            <a:off x="6488162" y="1341438"/>
            <a:ext cx="5378400" cy="4751387"/>
          </a:xfrm>
        </p:spPr>
        <p:txBody>
          <a:bodyPr/>
          <a:lstStyle>
            <a:lvl1pPr marL="0" indent="0">
              <a:buFontTx/>
              <a:buNone/>
              <a:defRPr/>
            </a:lvl1pPr>
            <a:lvl2pPr marL="360363" indent="3175">
              <a:buFontTx/>
              <a:buNone/>
              <a:defRPr/>
            </a:lvl2pPr>
            <a:lvl3pPr marL="714375" indent="3175">
              <a:buFontTx/>
              <a:buNone/>
              <a:defRPr/>
            </a:lvl3pPr>
            <a:lvl4pPr marL="1076325" indent="-1588">
              <a:buFontTx/>
              <a:buNone/>
              <a:defRPr/>
            </a:lvl4pPr>
            <a:lvl5pPr marL="1436688" indent="-3175">
              <a:buFontTx/>
              <a:buNone/>
              <a:defRPr/>
            </a:lvl5p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Date Placeholder 2"/>
          <p:cNvSpPr>
            <a:spLocks noGrp="1"/>
          </p:cNvSpPr>
          <p:nvPr>
            <p:ph type="dt" sz="half" idx="15"/>
          </p:nvPr>
        </p:nvSpPr>
        <p:spPr/>
        <p:txBody>
          <a:bodyPr/>
          <a:lstStyle/>
          <a:p>
            <a:r>
              <a:rPr lang="en-US" dirty="0"/>
              <a:t>Conductivity measurement in the food &amp; beverage industry</a:t>
            </a:r>
          </a:p>
        </p:txBody>
      </p:sp>
      <p:sp>
        <p:nvSpPr>
          <p:cNvPr id="5" name="Fußzeilenplatzhalter 4"/>
          <p:cNvSpPr>
            <a:spLocks noGrp="1"/>
          </p:cNvSpPr>
          <p:nvPr>
            <p:ph type="ftr" sz="quarter" idx="16"/>
          </p:nvPr>
        </p:nvSpPr>
        <p:spPr/>
        <p:txBody>
          <a:bodyPr/>
          <a:lstStyle/>
          <a:p>
            <a:r>
              <a:rPr lang="en-US" dirty="0"/>
              <a:t>Endress+Hauser</a:t>
            </a:r>
          </a:p>
        </p:txBody>
      </p:sp>
      <p:sp>
        <p:nvSpPr>
          <p:cNvPr id="6" name="Foliennummernplatzhalter 5"/>
          <p:cNvSpPr>
            <a:spLocks noGrp="1"/>
          </p:cNvSpPr>
          <p:nvPr>
            <p:ph type="sldNum" sz="quarter" idx="17"/>
          </p:nvPr>
        </p:nvSpPr>
        <p:spPr/>
        <p:txBody>
          <a:bodyPr/>
          <a:lstStyle/>
          <a:p>
            <a:r>
              <a:rPr lang="en-US"/>
              <a:t>Slide </a:t>
            </a:r>
            <a:fld id="{50F6163B-30B6-4CB0-8F77-4505141AFEBD}" type="slidenum">
              <a:rPr lang="en-US" smtClean="0"/>
              <a:pPr/>
              <a:t>‹Nr.›</a:t>
            </a:fld>
            <a:endParaRPr lang="en-US"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H Two Content" preserve="1" userDrawn="1">
  <p:cSld name="E+H Two Conten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8" name="Date Placeholder 7"/>
          <p:cNvSpPr>
            <a:spLocks noGrp="1"/>
          </p:cNvSpPr>
          <p:nvPr>
            <p:ph type="dt" sz="half" idx="10"/>
          </p:nvPr>
        </p:nvSpPr>
        <p:spPr/>
        <p:txBody>
          <a:bodyPr/>
          <a:lstStyle/>
          <a:p>
            <a:r>
              <a:rPr lang="en-US" dirty="0"/>
              <a:t>Conductivity measurement in the food &amp; beverage industry</a:t>
            </a:r>
          </a:p>
        </p:txBody>
      </p:sp>
      <p:sp>
        <p:nvSpPr>
          <p:cNvPr id="4" name="Content Placeholder 3"/>
          <p:cNvSpPr>
            <a:spLocks noGrp="1"/>
          </p:cNvSpPr>
          <p:nvPr>
            <p:ph sz="quarter" idx="13" hasCustomPrompt="1"/>
          </p:nvPr>
        </p:nvSpPr>
        <p:spPr>
          <a:xfrm>
            <a:off x="827088" y="1341438"/>
            <a:ext cx="5378400" cy="4751387"/>
          </a:xfrm>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1" name="Content Placeholder 3"/>
          <p:cNvSpPr>
            <a:spLocks noGrp="1"/>
          </p:cNvSpPr>
          <p:nvPr>
            <p:ph sz="quarter" idx="14" hasCustomPrompt="1"/>
          </p:nvPr>
        </p:nvSpPr>
        <p:spPr>
          <a:xfrm>
            <a:off x="6488162" y="1341438"/>
            <a:ext cx="5378400" cy="4751387"/>
          </a:xfrm>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Fußzeilenplatzhalter 2"/>
          <p:cNvSpPr>
            <a:spLocks noGrp="1"/>
          </p:cNvSpPr>
          <p:nvPr>
            <p:ph type="ftr" sz="quarter" idx="15"/>
          </p:nvPr>
        </p:nvSpPr>
        <p:spPr/>
        <p:txBody>
          <a:bodyPr/>
          <a:lstStyle/>
          <a:p>
            <a:r>
              <a:rPr lang="en-US" dirty="0"/>
              <a:t>Endress+Hauser</a:t>
            </a:r>
          </a:p>
        </p:txBody>
      </p:sp>
      <p:sp>
        <p:nvSpPr>
          <p:cNvPr id="5" name="Foliennummernplatzhalter 4"/>
          <p:cNvSpPr>
            <a:spLocks noGrp="1"/>
          </p:cNvSpPr>
          <p:nvPr>
            <p:ph type="sldNum" sz="quarter" idx="16"/>
          </p:nvPr>
        </p:nvSpPr>
        <p:spPr/>
        <p:txBody>
          <a:bodyPr/>
          <a:lstStyle/>
          <a:p>
            <a:r>
              <a:rPr lang="en-US"/>
              <a:t>Slide </a:t>
            </a:r>
            <a:fld id="{F7C54FAB-8818-437E-9566-243B01B5C246}" type="slidenum">
              <a:rPr lang="en-US" smtClean="0"/>
              <a:pPr/>
              <a:t>‹Nr.›</a:t>
            </a:fld>
            <a:endParaRPr lang="en-US" dirty="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H Title Only" type="titleOnly" preserve="1">
  <p:cSld name="E+H Title Only">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6" name="Date Placeholder 5"/>
          <p:cNvSpPr>
            <a:spLocks noGrp="1"/>
          </p:cNvSpPr>
          <p:nvPr>
            <p:ph type="dt" sz="half" idx="10"/>
          </p:nvPr>
        </p:nvSpPr>
        <p:spPr/>
        <p:txBody>
          <a:bodyPr/>
          <a:lstStyle/>
          <a:p>
            <a:r>
              <a:rPr lang="en-US" dirty="0"/>
              <a:t>Conductivity measurement in the food &amp; beverage industry</a:t>
            </a:r>
          </a:p>
        </p:txBody>
      </p:sp>
      <p:sp>
        <p:nvSpPr>
          <p:cNvPr id="3" name="Fußzeilenplatzhalter 2"/>
          <p:cNvSpPr>
            <a:spLocks noGrp="1"/>
          </p:cNvSpPr>
          <p:nvPr>
            <p:ph type="ftr" sz="quarter" idx="11"/>
          </p:nvPr>
        </p:nvSpPr>
        <p:spPr/>
        <p:txBody>
          <a:bodyPr/>
          <a:lstStyle/>
          <a:p>
            <a:r>
              <a:rPr lang="en-US" dirty="0"/>
              <a:t>Endress+Hauser</a:t>
            </a:r>
          </a:p>
        </p:txBody>
      </p:sp>
      <p:sp>
        <p:nvSpPr>
          <p:cNvPr id="4" name="Foliennummernplatzhalter 3"/>
          <p:cNvSpPr>
            <a:spLocks noGrp="1"/>
          </p:cNvSpPr>
          <p:nvPr>
            <p:ph type="sldNum" sz="quarter" idx="12"/>
          </p:nvPr>
        </p:nvSpPr>
        <p:spPr/>
        <p:txBody>
          <a:bodyPr/>
          <a:lstStyle/>
          <a:p>
            <a:r>
              <a:rPr lang="en-US"/>
              <a:t>Slide </a:t>
            </a:r>
            <a:fld id="{437A7A9A-41B6-4500-8A99-600837CBEA1C}" type="slidenum">
              <a:rPr lang="en-US" smtClean="0"/>
              <a:pPr/>
              <a:t>‹Nr.›</a:t>
            </a:fld>
            <a:endParaRPr lang="en-US" dirty="0"/>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H Blank" type="blank" preserve="1">
  <p:cSld name="E+H Blank">
    <p:spTree>
      <p:nvGrpSpPr>
        <p:cNvPr id="1" name=""/>
        <p:cNvGrpSpPr/>
        <p:nvPr/>
      </p:nvGrpSpPr>
      <p:grpSpPr>
        <a:xfrm>
          <a:off x="0" y="0"/>
          <a:ext cx="0" cy="0"/>
          <a:chOff x="0" y="0"/>
          <a:chExt cx="0" cy="0"/>
        </a:xfrm>
      </p:grpSpPr>
      <p:sp>
        <p:nvSpPr>
          <p:cNvPr id="2" name="txtPresentationTitle"/>
          <p:cNvSpPr>
            <a:spLocks noGrp="1"/>
          </p:cNvSpPr>
          <p:nvPr>
            <p:ph type="dt" sz="half" idx="10"/>
          </p:nvPr>
        </p:nvSpPr>
        <p:spPr/>
        <p:txBody>
          <a:bodyPr/>
          <a:lstStyle>
            <a:lvl1pPr>
              <a:defRPr>
                <a:latin typeface="E+H Serif" pitchFamily="18" charset="0"/>
              </a:defRPr>
            </a:lvl1pPr>
          </a:lstStyle>
          <a:p>
            <a:r>
              <a:rPr lang="en-US" dirty="0"/>
              <a:t>Conductivity measurement in the food &amp; beverage industry</a:t>
            </a:r>
          </a:p>
        </p:txBody>
      </p:sp>
      <p:sp>
        <p:nvSpPr>
          <p:cNvPr id="5" name="Hider"/>
          <p:cNvSpPr/>
          <p:nvPr userDrawn="1">
            <p:custDataLst>
              <p:tags r:id="rId1"/>
            </p:custDataLst>
          </p:nvPr>
        </p:nvSpPr>
        <p:spPr bwMode="white">
          <a:xfrm>
            <a:off x="631767" y="964022"/>
            <a:ext cx="11326378" cy="147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E+H Serif" pitchFamily="18" charset="0"/>
            </a:endParaRPr>
          </a:p>
        </p:txBody>
      </p:sp>
      <p:sp>
        <p:nvSpPr>
          <p:cNvPr id="6" name="Fußzeilenplatzhalter 5"/>
          <p:cNvSpPr>
            <a:spLocks noGrp="1"/>
          </p:cNvSpPr>
          <p:nvPr>
            <p:ph type="ftr" sz="quarter" idx="11"/>
          </p:nvPr>
        </p:nvSpPr>
        <p:spPr/>
        <p:txBody>
          <a:bodyPr/>
          <a:lstStyle/>
          <a:p>
            <a:r>
              <a:rPr lang="en-US" dirty="0"/>
              <a:t>Endress+Hauser</a:t>
            </a:r>
          </a:p>
        </p:txBody>
      </p:sp>
      <p:sp>
        <p:nvSpPr>
          <p:cNvPr id="7" name="Foliennummernplatzhalter 6"/>
          <p:cNvSpPr>
            <a:spLocks noGrp="1"/>
          </p:cNvSpPr>
          <p:nvPr>
            <p:ph type="sldNum" sz="quarter" idx="12"/>
          </p:nvPr>
        </p:nvSpPr>
        <p:spPr/>
        <p:txBody>
          <a:bodyPr/>
          <a:lstStyle/>
          <a:p>
            <a:r>
              <a:rPr lang="en-US"/>
              <a:t>Slide </a:t>
            </a:r>
            <a:fld id="{FDACC9A9-64D9-460B-A02E-A2881C114CD0}" type="slidenum">
              <a:rPr lang="en-US" smtClean="0"/>
              <a:pPr/>
              <a:t>‹Nr.›</a:t>
            </a:fld>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H Title and Chart" preserve="1" userDrawn="1">
  <p:cSld name="E+H Title and Chart">
    <p:spTree>
      <p:nvGrpSpPr>
        <p:cNvPr id="1" name=""/>
        <p:cNvGrpSpPr/>
        <p:nvPr/>
      </p:nvGrpSpPr>
      <p:grpSpPr>
        <a:xfrm>
          <a:off x="0" y="0"/>
          <a:ext cx="0" cy="0"/>
          <a:chOff x="0" y="0"/>
          <a:chExt cx="0" cy="0"/>
        </a:xfrm>
      </p:grpSpPr>
      <p:sp>
        <p:nvSpPr>
          <p:cNvPr id="3" name="txtContent"/>
          <p:cNvSpPr>
            <a:spLocks noGrp="1"/>
          </p:cNvSpPr>
          <p:nvPr>
            <p:ph type="chart" idx="1"/>
          </p:nvPr>
        </p:nvSpPr>
        <p:spPr>
          <a:xfrm>
            <a:off x="827088" y="1340769"/>
            <a:ext cx="9182099" cy="4752056"/>
          </a:xfrm>
        </p:spPr>
        <p:txBody>
          <a:bodyPr/>
          <a:lstStyle>
            <a:lvl1pPr marL="0" indent="0">
              <a:buNone/>
              <a:defRPr/>
            </a:lvl1pPr>
          </a:lstStyle>
          <a:p>
            <a:r>
              <a:rPr lang="en-US" dirty="0" err="1"/>
              <a:t>Diagramm</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2" name="Date Placeholder 1"/>
          <p:cNvSpPr>
            <a:spLocks noGrp="1"/>
          </p:cNvSpPr>
          <p:nvPr>
            <p:ph type="dt" sz="half" idx="10"/>
          </p:nvPr>
        </p:nvSpPr>
        <p:spPr/>
        <p:txBody>
          <a:bodyPr/>
          <a:lstStyle/>
          <a:p>
            <a:r>
              <a:rPr lang="en-US" dirty="0"/>
              <a:t>Conductivity measurement in the food &amp; beverage industry</a:t>
            </a:r>
          </a:p>
        </p:txBody>
      </p:sp>
      <p:sp>
        <p:nvSpPr>
          <p:cNvPr id="6" name="Fußzeilenplatzhalter 5"/>
          <p:cNvSpPr>
            <a:spLocks noGrp="1"/>
          </p:cNvSpPr>
          <p:nvPr>
            <p:ph type="ftr" sz="quarter" idx="11"/>
          </p:nvPr>
        </p:nvSpPr>
        <p:spPr/>
        <p:txBody>
          <a:bodyPr/>
          <a:lstStyle/>
          <a:p>
            <a:r>
              <a:rPr lang="en-US" dirty="0"/>
              <a:t>Endress+Hauser</a:t>
            </a:r>
          </a:p>
        </p:txBody>
      </p:sp>
      <p:sp>
        <p:nvSpPr>
          <p:cNvPr id="7" name="Foliennummernplatzhalter 6"/>
          <p:cNvSpPr>
            <a:spLocks noGrp="1"/>
          </p:cNvSpPr>
          <p:nvPr>
            <p:ph type="sldNum" sz="quarter" idx="12"/>
          </p:nvPr>
        </p:nvSpPr>
        <p:spPr/>
        <p:txBody>
          <a:bodyPr/>
          <a:lstStyle/>
          <a:p>
            <a:r>
              <a:rPr lang="en-US"/>
              <a:t>Slide </a:t>
            </a:r>
            <a:fld id="{E9896A8F-0642-4D82-A87A-0C0C2B833574}" type="slidenum">
              <a:rPr lang="en-US" smtClean="0"/>
              <a:pPr/>
              <a:t>‹Nr.›</a:t>
            </a:fld>
            <a:endParaRPr lang="en-US" dirty="0"/>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H Title and Table" preserve="1" userDrawn="1">
  <p:cSld name="E+H Title and Table">
    <p:spTree>
      <p:nvGrpSpPr>
        <p:cNvPr id="1" name=""/>
        <p:cNvGrpSpPr/>
        <p:nvPr/>
      </p:nvGrpSpPr>
      <p:grpSpPr>
        <a:xfrm>
          <a:off x="0" y="0"/>
          <a:ext cx="0" cy="0"/>
          <a:chOff x="0" y="0"/>
          <a:chExt cx="0" cy="0"/>
        </a:xfrm>
      </p:grpSpPr>
      <p:sp>
        <p:nvSpPr>
          <p:cNvPr id="3" name="txtContent"/>
          <p:cNvSpPr>
            <a:spLocks noGrp="1"/>
          </p:cNvSpPr>
          <p:nvPr>
            <p:ph type="tbl" idx="1"/>
          </p:nvPr>
        </p:nvSpPr>
        <p:spPr>
          <a:xfrm>
            <a:off x="827088" y="1340769"/>
            <a:ext cx="9182099" cy="4752056"/>
          </a:xfrm>
        </p:spPr>
        <p:txBody>
          <a:bodyPr/>
          <a:lstStyle>
            <a:lvl1pPr marL="0" indent="0">
              <a:buNone/>
              <a:defRPr/>
            </a:lvl1pPr>
          </a:lstStyle>
          <a:p>
            <a:r>
              <a:rPr lang="en-US" dirty="0" err="1"/>
              <a:t>Tabelle</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7"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2" name="Date Placeholder 1"/>
          <p:cNvSpPr>
            <a:spLocks noGrp="1"/>
          </p:cNvSpPr>
          <p:nvPr>
            <p:ph type="dt" sz="half" idx="10"/>
          </p:nvPr>
        </p:nvSpPr>
        <p:spPr/>
        <p:txBody>
          <a:bodyPr/>
          <a:lstStyle/>
          <a:p>
            <a:r>
              <a:rPr lang="en-US" dirty="0"/>
              <a:t>Conductivity measurement in the food &amp; beverage industry</a:t>
            </a:r>
          </a:p>
        </p:txBody>
      </p:sp>
      <p:sp>
        <p:nvSpPr>
          <p:cNvPr id="6" name="Fußzeilenplatzhalter 5"/>
          <p:cNvSpPr>
            <a:spLocks noGrp="1"/>
          </p:cNvSpPr>
          <p:nvPr>
            <p:ph type="ftr" sz="quarter" idx="11"/>
          </p:nvPr>
        </p:nvSpPr>
        <p:spPr/>
        <p:txBody>
          <a:bodyPr/>
          <a:lstStyle/>
          <a:p>
            <a:r>
              <a:rPr lang="en-US" dirty="0"/>
              <a:t>Endress+Hauser</a:t>
            </a:r>
          </a:p>
        </p:txBody>
      </p:sp>
      <p:sp>
        <p:nvSpPr>
          <p:cNvPr id="8" name="Foliennummernplatzhalter 7"/>
          <p:cNvSpPr>
            <a:spLocks noGrp="1"/>
          </p:cNvSpPr>
          <p:nvPr>
            <p:ph type="sldNum" sz="quarter" idx="12"/>
          </p:nvPr>
        </p:nvSpPr>
        <p:spPr/>
        <p:txBody>
          <a:bodyPr/>
          <a:lstStyle/>
          <a:p>
            <a:r>
              <a:rPr lang="en-US"/>
              <a:t>Slide </a:t>
            </a:r>
            <a:fld id="{D81994F0-A84C-4594-8160-A3C424CC773C}" type="slidenum">
              <a:rPr lang="en-US" smtClean="0"/>
              <a:pPr/>
              <a:t>‹Nr.›</a:t>
            </a:fld>
            <a:endParaRPr lang="en-US" dirty="0"/>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D441-AEF0-4716-BB42-39A895D5CA10}"/>
              </a:ext>
            </a:extLst>
          </p:cNvPr>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abellenplatzhalter 2">
            <a:extLst>
              <a:ext uri="{FF2B5EF4-FFF2-40B4-BE49-F238E27FC236}">
                <a16:creationId xmlns:a16="http://schemas.microsoft.com/office/drawing/2014/main" id="{7A6697DF-D9CE-432F-A284-C9783F30717B}"/>
              </a:ext>
            </a:extLst>
          </p:cNvPr>
          <p:cNvSpPr>
            <a:spLocks noGrp="1"/>
          </p:cNvSpPr>
          <p:nvPr>
            <p:ph type="tbl" idx="1"/>
          </p:nvPr>
        </p:nvSpPr>
        <p:spPr/>
        <p:txBody>
          <a:bodyPr/>
          <a:lstStyle/>
          <a:p>
            <a:endParaRPr lang="de-DE"/>
          </a:p>
        </p:txBody>
      </p:sp>
      <p:sp>
        <p:nvSpPr>
          <p:cNvPr id="4" name="Datumsplatzhalter 3">
            <a:extLst>
              <a:ext uri="{FF2B5EF4-FFF2-40B4-BE49-F238E27FC236}">
                <a16:creationId xmlns:a16="http://schemas.microsoft.com/office/drawing/2014/main" id="{132288FB-98F3-424B-821D-C2ADC3BB4DEC}"/>
              </a:ext>
            </a:extLst>
          </p:cNvPr>
          <p:cNvSpPr>
            <a:spLocks noGrp="1"/>
          </p:cNvSpPr>
          <p:nvPr>
            <p:ph type="dt" sz="half" idx="10"/>
          </p:nvPr>
        </p:nvSpPr>
        <p:spPr/>
        <p:txBody>
          <a:bodyPr/>
          <a:lstStyle/>
          <a:p>
            <a:r>
              <a:rPr lang="en-US" dirty="0"/>
              <a:t>Conductivity measurement in the food &amp; beverage industry</a:t>
            </a:r>
          </a:p>
        </p:txBody>
      </p:sp>
      <p:sp>
        <p:nvSpPr>
          <p:cNvPr id="5" name="Fußzeilenplatzhalter 4">
            <a:extLst>
              <a:ext uri="{FF2B5EF4-FFF2-40B4-BE49-F238E27FC236}">
                <a16:creationId xmlns:a16="http://schemas.microsoft.com/office/drawing/2014/main" id="{2D843C71-65C3-41BB-A296-885931D0FD31}"/>
              </a:ext>
            </a:extLst>
          </p:cNvPr>
          <p:cNvSpPr>
            <a:spLocks noGrp="1"/>
          </p:cNvSpPr>
          <p:nvPr>
            <p:ph type="ftr" sz="quarter" idx="11"/>
          </p:nvPr>
        </p:nvSpPr>
        <p:spPr/>
        <p:txBody>
          <a:bodyPr/>
          <a:lstStyle/>
          <a:p>
            <a:r>
              <a:rPr lang="en-US" dirty="0"/>
              <a:t>Endress+Hauser</a:t>
            </a:r>
          </a:p>
        </p:txBody>
      </p:sp>
      <p:sp>
        <p:nvSpPr>
          <p:cNvPr id="6" name="Foliennummernplatzhalter 5">
            <a:extLst>
              <a:ext uri="{FF2B5EF4-FFF2-40B4-BE49-F238E27FC236}">
                <a16:creationId xmlns:a16="http://schemas.microsoft.com/office/drawing/2014/main" id="{CC4D4099-2722-4EB8-8819-836F8151646B}"/>
              </a:ext>
            </a:extLst>
          </p:cNvPr>
          <p:cNvSpPr>
            <a:spLocks noGrp="1"/>
          </p:cNvSpPr>
          <p:nvPr>
            <p:ph type="sldNum" sz="quarter" idx="12"/>
          </p:nvPr>
        </p:nvSpPr>
        <p:spPr/>
        <p:txBody>
          <a:bodyPr/>
          <a:lstStyle/>
          <a:p>
            <a:r>
              <a:rPr lang="en-US"/>
              <a:t>Slide </a:t>
            </a:r>
            <a:fld id="{AA72E029-B381-4645-BB95-39FA7F15A985}" type="slidenum">
              <a:rPr lang="en-US" smtClean="0"/>
              <a:pPr/>
              <a:t>‹Nr.›</a:t>
            </a:fld>
            <a:endParaRPr lang="en-US" dirty="0"/>
          </a:p>
        </p:txBody>
      </p:sp>
    </p:spTree>
    <p:extLst>
      <p:ext uri="{BB962C8B-B14F-4D97-AF65-F5344CB8AC3E}">
        <p14:creationId xmlns:p14="http://schemas.microsoft.com/office/powerpoint/2010/main" val="858428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H Title and Bullet" preserve="1" userDrawn="1">
  <p:cSld name="E+H Title and Bulle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dirty="0"/>
              <a:t>Conductivity measurement in the food &amp; beverage industry</a:t>
            </a:r>
          </a:p>
        </p:txBody>
      </p:sp>
      <p:sp>
        <p:nvSpPr>
          <p:cNvPr id="10" name="Title 9"/>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5" name="Fußzeilenplatzhalter 4"/>
          <p:cNvSpPr>
            <a:spLocks noGrp="1"/>
          </p:cNvSpPr>
          <p:nvPr>
            <p:ph type="ftr" sz="quarter" idx="15"/>
          </p:nvPr>
        </p:nvSpPr>
        <p:spPr/>
        <p:txBody>
          <a:bodyPr/>
          <a:lstStyle/>
          <a:p>
            <a:r>
              <a:rPr lang="en-US" dirty="0"/>
              <a:t>Endress+Hauser</a:t>
            </a:r>
          </a:p>
        </p:txBody>
      </p:sp>
      <p:sp>
        <p:nvSpPr>
          <p:cNvPr id="6" name="Foliennummernplatzhalter 5"/>
          <p:cNvSpPr>
            <a:spLocks noGrp="1"/>
          </p:cNvSpPr>
          <p:nvPr>
            <p:ph type="sldNum" sz="quarter" idx="16"/>
          </p:nvPr>
        </p:nvSpPr>
        <p:spPr/>
        <p:txBody>
          <a:bodyPr/>
          <a:lstStyle/>
          <a:p>
            <a:r>
              <a:rPr lang="en-US"/>
              <a:t>Slide </a:t>
            </a:r>
            <a:fld id="{8509957E-9B23-4B7F-B852-7A9161218E5C}" type="slidenum">
              <a:rPr lang="en-US" smtClean="0"/>
              <a:pPr/>
              <a:t>‹Nr.›</a:t>
            </a:fld>
            <a:endParaRPr lang="en-US" dirty="0"/>
          </a:p>
        </p:txBody>
      </p:sp>
      <p:sp>
        <p:nvSpPr>
          <p:cNvPr id="4" name="Text Placeholder 3"/>
          <p:cNvSpPr>
            <a:spLocks noGrp="1"/>
          </p:cNvSpPr>
          <p:nvPr>
            <p:ph type="body" sz="quarter" idx="17" hasCustomPrompt="1"/>
          </p:nvPr>
        </p:nvSpPr>
        <p:spPr>
          <a:xfrm>
            <a:off x="827088" y="1340769"/>
            <a:ext cx="9182099" cy="4752056"/>
          </a:xfrm>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H Title Slide 2" preserve="1" userDrawn="1">
  <p:cSld name="E+H Title Slide 2">
    <p:spTree>
      <p:nvGrpSpPr>
        <p:cNvPr id="1" name=""/>
        <p:cNvGrpSpPr/>
        <p:nvPr/>
      </p:nvGrpSpPr>
      <p:grpSpPr>
        <a:xfrm>
          <a:off x="0" y="0"/>
          <a:ext cx="0" cy="0"/>
          <a:chOff x="0" y="0"/>
          <a:chExt cx="0" cy="0"/>
        </a:xfrm>
      </p:grpSpPr>
      <p:sp>
        <p:nvSpPr>
          <p:cNvPr id="2" name="txtTitle"/>
          <p:cNvSpPr>
            <a:spLocks noGrp="1"/>
          </p:cNvSpPr>
          <p:nvPr>
            <p:ph type="ctrTitle" hasCustomPrompt="1"/>
          </p:nvPr>
        </p:nvSpPr>
        <p:spPr>
          <a:xfrm>
            <a:off x="827087" y="619651"/>
            <a:ext cx="11039475" cy="666849"/>
          </a:xfr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2400" b="1" baseline="0" dirty="0">
                <a:solidFill>
                  <a:srgbClr val="A8005C"/>
                </a:solidFill>
                <a:latin typeface="E+H Serif" pitchFamily="18" charset="0"/>
                <a:ea typeface="+mj-ea"/>
                <a:cs typeface="+mj-cs"/>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6" name="Footer Placeholder 5"/>
          <p:cNvSpPr>
            <a:spLocks noGrp="1"/>
          </p:cNvSpPr>
          <p:nvPr>
            <p:ph type="ftr" sz="quarter" idx="11"/>
          </p:nvPr>
        </p:nvSpPr>
        <p:spPr>
          <a:xfrm>
            <a:off x="3160439" y="6451600"/>
            <a:ext cx="1117600" cy="180000"/>
          </a:xfrm>
        </p:spPr>
        <p:txBody>
          <a:bodyPr/>
          <a:lstStyle>
            <a:lvl1pPr>
              <a:defRPr>
                <a:solidFill>
                  <a:srgbClr val="000000"/>
                </a:solidFill>
                <a:latin typeface="E+H Serif" pitchFamily="18" charset="0"/>
              </a:defRPr>
            </a:lvl1pPr>
          </a:lstStyle>
          <a:p>
            <a:r>
              <a:rPr lang="en-US" dirty="0"/>
              <a:t>Endress+Hauser</a:t>
            </a:r>
          </a:p>
        </p:txBody>
      </p:sp>
      <p:sp>
        <p:nvSpPr>
          <p:cNvPr id="7" name="Slide Number Placeholder 6"/>
          <p:cNvSpPr>
            <a:spLocks noGrp="1"/>
          </p:cNvSpPr>
          <p:nvPr>
            <p:ph type="sldNum" sz="quarter" idx="12"/>
          </p:nvPr>
        </p:nvSpPr>
        <p:spPr>
          <a:xfrm>
            <a:off x="827789" y="6451600"/>
            <a:ext cx="666750" cy="180000"/>
          </a:xfrm>
        </p:spPr>
        <p:txBody>
          <a:bodyPr/>
          <a:lstStyle>
            <a:lvl1pPr>
              <a:defRPr>
                <a:solidFill>
                  <a:srgbClr val="000000"/>
                </a:solidFill>
                <a:latin typeface="E+H Serif" pitchFamily="18" charset="0"/>
              </a:defRPr>
            </a:lvl1pPr>
          </a:lstStyle>
          <a:p>
            <a:r>
              <a:rPr lang="en-US"/>
              <a:t>Slide </a:t>
            </a:r>
            <a:fld id="{AF95B5B4-001D-4820-B128-87F3B775B127}" type="slidenum">
              <a:rPr lang="en-US" smtClean="0"/>
              <a:pPr/>
              <a:t>‹Nr.›</a:t>
            </a:fld>
            <a:endParaRPr lang="en-US" dirty="0"/>
          </a:p>
        </p:txBody>
      </p:sp>
      <p:sp>
        <p:nvSpPr>
          <p:cNvPr id="14"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pitchFamily="18" charset="0"/>
            </a:endParaRPr>
          </a:p>
        </p:txBody>
      </p:sp>
      <p:sp>
        <p:nvSpPr>
          <p:cNvPr id="18" name="Picture Placeholder 8"/>
          <p:cNvSpPr>
            <a:spLocks noGrp="1"/>
          </p:cNvSpPr>
          <p:nvPr>
            <p:ph type="pic" sz="quarter" idx="13"/>
          </p:nvPr>
        </p:nvSpPr>
        <p:spPr>
          <a:xfrm>
            <a:off x="2231999" y="2448000"/>
            <a:ext cx="9960001" cy="3816000"/>
          </a:xfrm>
        </p:spPr>
        <p:txBody>
          <a:bodyPr tIns="1440000"/>
          <a:lstStyle>
            <a:lvl1pPr marL="0" indent="0" algn="ctr">
              <a:buFontTx/>
              <a:buNone/>
              <a:defRPr>
                <a:latin typeface="E+H Serif" pitchFamily="18" charset="0"/>
              </a:defRPr>
            </a:lvl1pPr>
          </a:lstStyle>
          <a:p>
            <a:r>
              <a:rPr lang="en-US" dirty="0"/>
              <a:t>Bild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8" name="shLeftMarginBg"/>
          <p:cNvSpPr/>
          <p:nvPr userDrawn="1"/>
        </p:nvSpPr>
        <p:spPr>
          <a:xfrm>
            <a:off x="251999" y="2447999"/>
            <a:ext cx="1980000" cy="3816000"/>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latin typeface="E+H Serif" pitchFamily="18" charset="0"/>
            </a:endParaRPr>
          </a:p>
        </p:txBody>
      </p:sp>
      <p:sp>
        <p:nvSpPr>
          <p:cNvPr id="23" name="txtDate"/>
          <p:cNvSpPr>
            <a:spLocks noChangeArrowheads="1"/>
          </p:cNvSpPr>
          <p:nvPr userDrawn="1"/>
        </p:nvSpPr>
        <p:spPr bwMode="auto">
          <a:xfrm>
            <a:off x="2041739" y="6451600"/>
            <a:ext cx="571500" cy="180000"/>
          </a:xfrm>
          <a:prstGeom prst="rect">
            <a:avLst/>
          </a:prstGeom>
          <a:noFill/>
          <a:ln w="9525">
            <a:noFill/>
            <a:miter lim="800000"/>
            <a:headEnd/>
            <a:tailEnd/>
          </a:ln>
          <a:effectLst/>
        </p:spPr>
        <p:txBody>
          <a:bodyPr wrap="none" lIns="0" tIns="0" rIns="0" bIns="0" anchor="ctr">
            <a:noAutofit/>
          </a:bodyPr>
          <a:lstStyle/>
          <a:p>
            <a:r>
              <a:rPr lang="en-US" sz="1200" noProof="1">
                <a:solidFill>
                  <a:srgbClr val="000000"/>
                </a:solidFill>
                <a:latin typeface="E+H Serif" pitchFamily="18" charset="0"/>
              </a:rPr>
              <a:t>2019</a:t>
            </a:r>
          </a:p>
        </p:txBody>
      </p:sp>
      <p:sp>
        <p:nvSpPr>
          <p:cNvPr id="13" name="txtSubtitle"/>
          <p:cNvSpPr>
            <a:spLocks noGrp="1"/>
          </p:cNvSpPr>
          <p:nvPr>
            <p:ph type="subTitle" idx="1" hasCustomPrompt="1"/>
          </p:nvPr>
        </p:nvSpPr>
        <p:spPr>
          <a:xfrm>
            <a:off x="827088" y="1340768"/>
            <a:ext cx="11039475" cy="720080"/>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06000"/>
              </a:lnSpc>
              <a:spcBef>
                <a:spcPts val="0"/>
              </a:spcBef>
              <a:spcAft>
                <a:spcPct val="0"/>
              </a:spcAft>
              <a:buClr>
                <a:srgbClr val="0088FF"/>
              </a:buClr>
              <a:buFont typeface="Wingdings" pitchFamily="2" charset="2"/>
              <a:buNone/>
              <a:defRPr lang="en-US" sz="2000" smtClean="0">
                <a:solidFill>
                  <a:srgbClr val="000000"/>
                </a:solidFill>
                <a:latin typeface="E+H Serif"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6" name="shLine"/>
          <p:cNvSpPr>
            <a:spLocks noChangeShapeType="1"/>
          </p:cNvSpPr>
          <p:nvPr userDrawn="1"/>
        </p:nvSpPr>
        <p:spPr bwMode="gray">
          <a:xfrm flipV="1">
            <a:off x="827089" y="432000"/>
            <a:ext cx="11039474" cy="0"/>
          </a:xfrm>
          <a:prstGeom prst="line">
            <a:avLst/>
          </a:prstGeom>
          <a:noFill/>
          <a:ln w="6350">
            <a:solidFill>
              <a:srgbClr val="000000"/>
            </a:solidFill>
            <a:round/>
            <a:headEnd type="none" w="sm" len="sm"/>
            <a:tailEnd type="none" w="sm" len="sm"/>
          </a:ln>
          <a:effectLst/>
        </p:spPr>
        <p:txBody>
          <a:bodyPr wrap="none" anchor="ctr"/>
          <a:lstStyle/>
          <a:p>
            <a:endParaRPr lang="en-US" dirty="0">
              <a:solidFill>
                <a:srgbClr val="000000"/>
              </a:solidFill>
              <a:latin typeface="E+H Serif" pitchFamily="18" charset="0"/>
            </a:endParaRPr>
          </a:p>
        </p:txBody>
      </p:sp>
      <p:sp>
        <p:nvSpPr>
          <p:cNvPr id="17"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en-US" sz="1200" noProof="1">
                <a:solidFill>
                  <a:srgbClr val="000000"/>
                </a:solidFill>
                <a:latin typeface="E+H Serif" pitchFamily="18" charset="0"/>
              </a:rPr>
              <a:t>Products	Solutions	Services</a:t>
            </a:r>
          </a:p>
        </p:txBody>
      </p:sp>
      <p:pic>
        <p:nvPicPr>
          <p:cNvPr id="19" name="imgLogo">
            <a:extLst>
              <a:ext uri="{FF2B5EF4-FFF2-40B4-BE49-F238E27FC236}">
                <a16:creationId xmlns:a16="http://schemas.microsoft.com/office/drawing/2014/main" id="{F7BE67FD-7CB3-4D8A-8A9E-A59D45C95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extLst>
      <p:ext uri="{BB962C8B-B14F-4D97-AF65-F5344CB8AC3E}">
        <p14:creationId xmlns:p14="http://schemas.microsoft.com/office/powerpoint/2010/main" val="324217320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H Section Header" preserve="1" userDrawn="1">
  <p:cSld name="E+H Section Header">
    <p:spTree>
      <p:nvGrpSpPr>
        <p:cNvPr id="1" name=""/>
        <p:cNvGrpSpPr/>
        <p:nvPr/>
      </p:nvGrpSpPr>
      <p:grpSpPr>
        <a:xfrm>
          <a:off x="0" y="0"/>
          <a:ext cx="0" cy="0"/>
          <a:chOff x="0" y="0"/>
          <a:chExt cx="0" cy="0"/>
        </a:xfrm>
      </p:grpSpPr>
      <p:sp>
        <p:nvSpPr>
          <p:cNvPr id="2" name="BackgroundShape"/>
          <p:cNvSpPr>
            <a:spLocks/>
          </p:cNvSpPr>
          <p:nvPr userDrawn="1"/>
        </p:nvSpPr>
        <p:spPr>
          <a:xfrm>
            <a:off x="827089" y="2785532"/>
            <a:ext cx="11039473" cy="3307292"/>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rgbClr val="000000"/>
              </a:solidFill>
              <a:latin typeface="E+H Serif" pitchFamily="18" charset="0"/>
            </a:endParaRPr>
          </a:p>
        </p:txBody>
      </p:sp>
      <p:sp>
        <p:nvSpPr>
          <p:cNvPr id="6" name="Title 5"/>
          <p:cNvSpPr>
            <a:spLocks noGrp="1"/>
          </p:cNvSpPr>
          <p:nvPr>
            <p:ph type="title" hasCustomPrompt="1"/>
          </p:nvPr>
        </p:nvSpPr>
        <p:spPr>
          <a:xfrm>
            <a:off x="827088" y="619651"/>
            <a:ext cx="11039474" cy="666849"/>
          </a:xfrm>
        </p:spPr>
        <p:txBody>
          <a:bodyPr wrap="square"/>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7" name="Text Placeholder 6"/>
          <p:cNvSpPr>
            <a:spLocks noGrp="1"/>
          </p:cNvSpPr>
          <p:nvPr>
            <p:ph type="body" sz="quarter" idx="16" hasCustomPrompt="1"/>
          </p:nvPr>
        </p:nvSpPr>
        <p:spPr>
          <a:xfrm>
            <a:off x="827089" y="1341438"/>
            <a:ext cx="11039473" cy="1117600"/>
          </a:xfrm>
        </p:spPr>
        <p:txBody>
          <a:bodyPr lIns="0" tIns="0" numCol="2"/>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Picture Placeholder 9"/>
          <p:cNvSpPr>
            <a:spLocks noGrp="1"/>
          </p:cNvSpPr>
          <p:nvPr>
            <p:ph type="pic" sz="quarter" idx="17"/>
          </p:nvPr>
        </p:nvSpPr>
        <p:spPr>
          <a:xfrm>
            <a:off x="827089" y="2785532"/>
            <a:ext cx="11039474" cy="3307292"/>
          </a:xfrm>
        </p:spPr>
        <p:txBody>
          <a:bodyPr/>
          <a:lstStyle>
            <a:lvl1pPr marL="0" indent="0">
              <a:buNone/>
              <a:defRPr/>
            </a:lvl1pPr>
          </a:lstStyle>
          <a:p>
            <a:r>
              <a:rPr lang="en-US" dirty="0"/>
              <a:t>Bild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pitchFamily="18" charset="0"/>
            </a:endParaRPr>
          </a:p>
        </p:txBody>
      </p:sp>
      <p:sp>
        <p:nvSpPr>
          <p:cNvPr id="13" name="shLine"/>
          <p:cNvSpPr>
            <a:spLocks noChangeShapeType="1"/>
          </p:cNvSpPr>
          <p:nvPr userDrawn="1"/>
        </p:nvSpPr>
        <p:spPr bwMode="gray">
          <a:xfrm flipV="1">
            <a:off x="827089" y="6265314"/>
            <a:ext cx="11039473" cy="0"/>
          </a:xfrm>
          <a:prstGeom prst="line">
            <a:avLst/>
          </a:prstGeom>
          <a:noFill/>
          <a:ln w="6350">
            <a:solidFill>
              <a:srgbClr val="000000"/>
            </a:solidFill>
            <a:round/>
            <a:headEnd type="none" w="sm" len="sm"/>
            <a:tailEnd type="none" w="sm" len="sm"/>
          </a:ln>
          <a:effectLst/>
        </p:spPr>
        <p:txBody>
          <a:bodyPr wrap="none" anchor="ctr"/>
          <a:lstStyle/>
          <a:p>
            <a:endParaRPr lang="en-US" dirty="0">
              <a:latin typeface="E+H Serif"/>
            </a:endParaRPr>
          </a:p>
        </p:txBody>
      </p:sp>
      <p:sp>
        <p:nvSpPr>
          <p:cNvPr id="15" name="shLine"/>
          <p:cNvSpPr>
            <a:spLocks noChangeShapeType="1"/>
          </p:cNvSpPr>
          <p:nvPr userDrawn="1"/>
        </p:nvSpPr>
        <p:spPr bwMode="gray">
          <a:xfrm flipV="1">
            <a:off x="827089" y="433588"/>
            <a:ext cx="11039473" cy="0"/>
          </a:xfrm>
          <a:prstGeom prst="line">
            <a:avLst/>
          </a:prstGeom>
          <a:noFill/>
          <a:ln w="6350">
            <a:solidFill>
              <a:srgbClr val="000000"/>
            </a:solidFill>
            <a:round/>
            <a:headEnd type="none" w="sm" len="sm"/>
            <a:tailEnd type="none" w="sm" len="sm"/>
          </a:ln>
          <a:effectLst/>
        </p:spPr>
        <p:txBody>
          <a:bodyPr wrap="none" anchor="ctr"/>
          <a:lstStyle/>
          <a:p>
            <a:endParaRPr lang="en-US" dirty="0">
              <a:latin typeface="E+H Serif"/>
            </a:endParaRPr>
          </a:p>
        </p:txBody>
      </p:sp>
      <p:sp>
        <p:nvSpPr>
          <p:cNvPr id="8" name="Footer Placeholder 7"/>
          <p:cNvSpPr>
            <a:spLocks noGrp="1"/>
          </p:cNvSpPr>
          <p:nvPr>
            <p:ph type="ftr" sz="quarter" idx="19"/>
          </p:nvPr>
        </p:nvSpPr>
        <p:spPr>
          <a:xfrm>
            <a:off x="3160439" y="6451599"/>
            <a:ext cx="1117600" cy="180000"/>
          </a:xfrm>
        </p:spPr>
        <p:txBody>
          <a:bodyPr/>
          <a:lstStyle/>
          <a:p>
            <a:r>
              <a:rPr lang="en-US" dirty="0"/>
              <a:t>Endress+Hauser</a:t>
            </a:r>
          </a:p>
        </p:txBody>
      </p:sp>
      <p:sp>
        <p:nvSpPr>
          <p:cNvPr id="16" name="Slide Number Placeholder 15"/>
          <p:cNvSpPr>
            <a:spLocks noGrp="1"/>
          </p:cNvSpPr>
          <p:nvPr>
            <p:ph type="sldNum" sz="quarter" idx="20"/>
          </p:nvPr>
        </p:nvSpPr>
        <p:spPr>
          <a:xfrm>
            <a:off x="827789" y="6449058"/>
            <a:ext cx="666750" cy="180000"/>
          </a:xfrm>
        </p:spPr>
        <p:txBody>
          <a:bodyPr/>
          <a:lstStyle/>
          <a:p>
            <a:r>
              <a:rPr lang="en-US"/>
              <a:t>Slide </a:t>
            </a:r>
            <a:fld id="{2E881105-4D7D-4758-AF69-931E70D9A326}" type="slidenum">
              <a:rPr lang="en-US" smtClean="0"/>
              <a:pPr/>
              <a:t>‹Nr.›</a:t>
            </a:fld>
            <a:endParaRPr lang="en-US" dirty="0"/>
          </a:p>
        </p:txBody>
      </p:sp>
      <p:sp>
        <p:nvSpPr>
          <p:cNvPr id="17" name="txtDate"/>
          <p:cNvSpPr>
            <a:spLocks noChangeArrowheads="1"/>
          </p:cNvSpPr>
          <p:nvPr userDrawn="1"/>
        </p:nvSpPr>
        <p:spPr bwMode="auto">
          <a:xfrm>
            <a:off x="2041739" y="6451599"/>
            <a:ext cx="571500" cy="180000"/>
          </a:xfrm>
          <a:prstGeom prst="rect">
            <a:avLst/>
          </a:prstGeom>
          <a:noFill/>
          <a:ln w="9525">
            <a:noFill/>
            <a:miter lim="800000"/>
            <a:headEnd/>
            <a:tailEnd/>
          </a:ln>
          <a:effectLst/>
        </p:spPr>
        <p:txBody>
          <a:bodyPr wrap="none" lIns="0" tIns="0" rIns="0" bIns="0" anchor="ctr">
            <a:noAutofit/>
          </a:bodyPr>
          <a:lstStyle/>
          <a:p>
            <a:r>
              <a:rPr lang="en-US" sz="1200" noProof="1">
                <a:solidFill>
                  <a:srgbClr val="000000"/>
                </a:solidFill>
                <a:latin typeface="E+H Serif" pitchFamily="18" charset="0"/>
              </a:rPr>
              <a:t>2019</a:t>
            </a:r>
          </a:p>
        </p:txBody>
      </p:sp>
      <p:sp>
        <p:nvSpPr>
          <p:cNvPr id="18"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en-US" sz="1200" noProof="1">
                <a:solidFill>
                  <a:srgbClr val="000000"/>
                </a:solidFill>
                <a:latin typeface="E+H Serif" pitchFamily="18" charset="0"/>
              </a:rPr>
              <a:t>Products	Solutions	Services</a:t>
            </a:r>
          </a:p>
        </p:txBody>
      </p:sp>
      <p:pic>
        <p:nvPicPr>
          <p:cNvPr id="21" name="imgLogo">
            <a:extLst>
              <a:ext uri="{FF2B5EF4-FFF2-40B4-BE49-F238E27FC236}">
                <a16:creationId xmlns:a16="http://schemas.microsoft.com/office/drawing/2014/main" id="{27E93D07-E2AD-405E-A2CA-74BA0729B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H Image Slide" preserve="1" userDrawn="1">
  <p:cSld name="E+H Image Slide">
    <p:spTree>
      <p:nvGrpSpPr>
        <p:cNvPr id="1" name=""/>
        <p:cNvGrpSpPr/>
        <p:nvPr/>
      </p:nvGrpSpPr>
      <p:grpSpPr>
        <a:xfrm>
          <a:off x="0" y="0"/>
          <a:ext cx="0" cy="0"/>
          <a:chOff x="0" y="0"/>
          <a:chExt cx="0" cy="0"/>
        </a:xfrm>
      </p:grpSpPr>
      <p:sp>
        <p:nvSpPr>
          <p:cNvPr id="2" name="BackgroundShape"/>
          <p:cNvSpPr>
            <a:spLocks/>
          </p:cNvSpPr>
          <p:nvPr userDrawn="1"/>
        </p:nvSpPr>
        <p:spPr>
          <a:xfrm>
            <a:off x="827089" y="1341437"/>
            <a:ext cx="11039474" cy="4751386"/>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rgbClr val="000000"/>
              </a:solidFill>
              <a:latin typeface="E+H Serif" pitchFamily="18" charset="0"/>
            </a:endParaRPr>
          </a:p>
        </p:txBody>
      </p:sp>
      <p:sp>
        <p:nvSpPr>
          <p:cNvPr id="6" name="Title 5"/>
          <p:cNvSpPr>
            <a:spLocks noGrp="1"/>
          </p:cNvSpPr>
          <p:nvPr>
            <p:ph type="title" hasCustomPrompt="1"/>
          </p:nvPr>
        </p:nvSpPr>
        <p:spPr>
          <a:xfrm>
            <a:off x="827088" y="620690"/>
            <a:ext cx="11039475" cy="360041"/>
          </a:xfr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0" name="Picture Placeholder 9"/>
          <p:cNvSpPr>
            <a:spLocks noGrp="1"/>
          </p:cNvSpPr>
          <p:nvPr>
            <p:ph type="pic" sz="quarter" idx="17"/>
          </p:nvPr>
        </p:nvSpPr>
        <p:spPr>
          <a:xfrm>
            <a:off x="827089" y="1341437"/>
            <a:ext cx="11039474" cy="4751386"/>
          </a:xfrm>
        </p:spPr>
        <p:txBody>
          <a:bodyPr/>
          <a:lstStyle>
            <a:lvl1pPr marL="0" indent="0">
              <a:buNone/>
              <a:defRPr/>
            </a:lvl1pPr>
          </a:lstStyle>
          <a:p>
            <a:r>
              <a:rPr lang="en-US" dirty="0"/>
              <a:t>Bild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pitchFamily="18" charset="0"/>
            </a:endParaRPr>
          </a:p>
        </p:txBody>
      </p:sp>
      <p:sp>
        <p:nvSpPr>
          <p:cNvPr id="13" name="shLine"/>
          <p:cNvSpPr>
            <a:spLocks noChangeShapeType="1"/>
          </p:cNvSpPr>
          <p:nvPr userDrawn="1"/>
        </p:nvSpPr>
        <p:spPr bwMode="gray">
          <a:xfrm flipV="1">
            <a:off x="1102785" y="6265314"/>
            <a:ext cx="10657417" cy="0"/>
          </a:xfrm>
          <a:prstGeom prst="line">
            <a:avLst/>
          </a:prstGeom>
          <a:noFill/>
          <a:ln w="6350">
            <a:solidFill>
              <a:srgbClr val="000000"/>
            </a:solidFill>
            <a:round/>
            <a:headEnd type="none" w="sm" len="sm"/>
            <a:tailEnd type="none" w="sm" len="sm"/>
          </a:ln>
          <a:effectLst/>
        </p:spPr>
        <p:txBody>
          <a:bodyPr wrap="none" anchor="ctr"/>
          <a:lstStyle/>
          <a:p>
            <a:endParaRPr lang="en-US" dirty="0">
              <a:latin typeface="E+H Serif"/>
            </a:endParaRPr>
          </a:p>
        </p:txBody>
      </p:sp>
      <p:sp>
        <p:nvSpPr>
          <p:cNvPr id="8" name="Footer Placeholder 7"/>
          <p:cNvSpPr>
            <a:spLocks noGrp="1"/>
          </p:cNvSpPr>
          <p:nvPr>
            <p:ph type="ftr" sz="quarter" idx="19"/>
          </p:nvPr>
        </p:nvSpPr>
        <p:spPr/>
        <p:txBody>
          <a:bodyPr/>
          <a:lstStyle/>
          <a:p>
            <a:r>
              <a:rPr lang="en-US" dirty="0"/>
              <a:t>Endress+Hauser</a:t>
            </a:r>
          </a:p>
        </p:txBody>
      </p:sp>
      <p:sp>
        <p:nvSpPr>
          <p:cNvPr id="16" name="Slide Number Placeholder 15"/>
          <p:cNvSpPr>
            <a:spLocks noGrp="1"/>
          </p:cNvSpPr>
          <p:nvPr>
            <p:ph type="sldNum" sz="quarter" idx="20"/>
          </p:nvPr>
        </p:nvSpPr>
        <p:spPr/>
        <p:txBody>
          <a:bodyPr/>
          <a:lstStyle/>
          <a:p>
            <a:r>
              <a:rPr lang="en-US"/>
              <a:t>Slide </a:t>
            </a:r>
            <a:fld id="{C443E292-D557-4602-A9AB-7A1D6933D940}" type="slidenum">
              <a:rPr lang="en-US" smtClean="0"/>
              <a:pPr/>
              <a:t>‹Nr.›</a:t>
            </a:fld>
            <a:endParaRPr lang="en-US" dirty="0"/>
          </a:p>
        </p:txBody>
      </p:sp>
      <p:sp>
        <p:nvSpPr>
          <p:cNvPr id="3" name="Date Placeholder 2"/>
          <p:cNvSpPr>
            <a:spLocks noGrp="1"/>
          </p:cNvSpPr>
          <p:nvPr>
            <p:ph type="dt" sz="half" idx="21"/>
          </p:nvPr>
        </p:nvSpPr>
        <p:spPr/>
        <p:txBody>
          <a:bodyPr/>
          <a:lstStyle/>
          <a:p>
            <a:r>
              <a:rPr lang="en-US" dirty="0"/>
              <a:t>Conductivity measurement in the food &amp; beverage industry</a:t>
            </a:r>
          </a:p>
        </p:txBody>
      </p:sp>
    </p:spTree>
    <p:extLst>
      <p:ext uri="{BB962C8B-B14F-4D97-AF65-F5344CB8AC3E}">
        <p14:creationId xmlns:p14="http://schemas.microsoft.com/office/powerpoint/2010/main" val="17354147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H Image Slide with legend" preserve="1" userDrawn="1">
  <p:cSld name="E+H Image Slide with legend">
    <p:spTree>
      <p:nvGrpSpPr>
        <p:cNvPr id="1" name=""/>
        <p:cNvGrpSpPr/>
        <p:nvPr/>
      </p:nvGrpSpPr>
      <p:grpSpPr>
        <a:xfrm>
          <a:off x="0" y="0"/>
          <a:ext cx="0" cy="0"/>
          <a:chOff x="0" y="0"/>
          <a:chExt cx="0" cy="0"/>
        </a:xfrm>
      </p:grpSpPr>
      <p:sp>
        <p:nvSpPr>
          <p:cNvPr id="2" name="BackgroundShape"/>
          <p:cNvSpPr>
            <a:spLocks/>
          </p:cNvSpPr>
          <p:nvPr userDrawn="1"/>
        </p:nvSpPr>
        <p:spPr>
          <a:xfrm>
            <a:off x="827088" y="1341438"/>
            <a:ext cx="11039475" cy="4270468"/>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rgbClr val="000000"/>
              </a:solidFill>
              <a:latin typeface="E+H Serif" pitchFamily="18" charset="0"/>
            </a:endParaRPr>
          </a:p>
        </p:txBody>
      </p:sp>
      <p:sp>
        <p:nvSpPr>
          <p:cNvPr id="6" name="Title 5"/>
          <p:cNvSpPr>
            <a:spLocks noGrp="1"/>
          </p:cNvSpPr>
          <p:nvPr>
            <p:ph type="title" hasCustomPrompt="1"/>
          </p:nvPr>
        </p:nvSpPr>
        <p:spPr>
          <a:xfrm>
            <a:off x="827088" y="620690"/>
            <a:ext cx="11039474" cy="360041"/>
          </a:xfr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0" name="Picture Placeholder 9"/>
          <p:cNvSpPr>
            <a:spLocks noGrp="1"/>
          </p:cNvSpPr>
          <p:nvPr>
            <p:ph type="pic" sz="quarter" idx="17"/>
          </p:nvPr>
        </p:nvSpPr>
        <p:spPr>
          <a:xfrm>
            <a:off x="827088" y="1340769"/>
            <a:ext cx="11039473" cy="4752056"/>
          </a:xfrm>
        </p:spPr>
        <p:txBody>
          <a:bodyPr/>
          <a:lstStyle>
            <a:lvl1pPr marL="0" indent="0">
              <a:buNone/>
              <a:defRPr/>
            </a:lvl1pPr>
          </a:lstStyle>
          <a:p>
            <a:r>
              <a:rPr lang="en-US" dirty="0"/>
              <a:t>Bild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pitchFamily="18" charset="0"/>
            </a:endParaRPr>
          </a:p>
        </p:txBody>
      </p:sp>
      <p:sp>
        <p:nvSpPr>
          <p:cNvPr id="8" name="Footer Placeholder 7"/>
          <p:cNvSpPr>
            <a:spLocks noGrp="1"/>
          </p:cNvSpPr>
          <p:nvPr>
            <p:ph type="ftr" sz="quarter" idx="19"/>
          </p:nvPr>
        </p:nvSpPr>
        <p:spPr/>
        <p:txBody>
          <a:bodyPr/>
          <a:lstStyle/>
          <a:p>
            <a:r>
              <a:rPr lang="en-US" dirty="0"/>
              <a:t>Endress+Hauser</a:t>
            </a:r>
          </a:p>
        </p:txBody>
      </p:sp>
      <p:sp>
        <p:nvSpPr>
          <p:cNvPr id="16" name="Slide Number Placeholder 15"/>
          <p:cNvSpPr>
            <a:spLocks noGrp="1"/>
          </p:cNvSpPr>
          <p:nvPr>
            <p:ph type="sldNum" sz="quarter" idx="20"/>
          </p:nvPr>
        </p:nvSpPr>
        <p:spPr/>
        <p:txBody>
          <a:bodyPr/>
          <a:lstStyle/>
          <a:p>
            <a:r>
              <a:rPr lang="en-US"/>
              <a:t>Slide </a:t>
            </a:r>
            <a:fld id="{EFA01E20-2E1D-4A73-910E-BC2D0CB25C7B}" type="slidenum">
              <a:rPr lang="en-US" smtClean="0"/>
              <a:pPr/>
              <a:t>‹Nr.›</a:t>
            </a:fld>
            <a:endParaRPr lang="en-US" dirty="0"/>
          </a:p>
        </p:txBody>
      </p:sp>
      <p:sp>
        <p:nvSpPr>
          <p:cNvPr id="3" name="Date Placeholder 2"/>
          <p:cNvSpPr>
            <a:spLocks noGrp="1"/>
          </p:cNvSpPr>
          <p:nvPr>
            <p:ph type="dt" sz="half" idx="21"/>
          </p:nvPr>
        </p:nvSpPr>
        <p:spPr/>
        <p:txBody>
          <a:bodyPr/>
          <a:lstStyle/>
          <a:p>
            <a:r>
              <a:rPr lang="en-US" dirty="0"/>
              <a:t>Conductivity measurement in the food &amp; beverage industry</a:t>
            </a:r>
          </a:p>
        </p:txBody>
      </p:sp>
      <p:sp>
        <p:nvSpPr>
          <p:cNvPr id="5" name="Text Placeholder 4"/>
          <p:cNvSpPr>
            <a:spLocks noGrp="1"/>
          </p:cNvSpPr>
          <p:nvPr>
            <p:ph type="body" sz="quarter" idx="22" hasCustomPrompt="1"/>
          </p:nvPr>
        </p:nvSpPr>
        <p:spPr>
          <a:xfrm>
            <a:off x="827088" y="5746376"/>
            <a:ext cx="11039474" cy="346448"/>
          </a:xfrm>
        </p:spPr>
        <p:txBody>
          <a:bodyPr wrap="none"/>
          <a:lstStyle>
            <a:lvl1pPr marL="0" indent="0">
              <a:buNone/>
              <a:defRPr/>
            </a:lvl1pPr>
          </a:lstStyle>
          <a:p>
            <a:pPr lvl="0"/>
            <a:r>
              <a:rPr lang="en-US" dirty="0" err="1"/>
              <a:t>Formatvorlagen</a:t>
            </a:r>
            <a:r>
              <a:rPr lang="en-US" dirty="0"/>
              <a:t> des </a:t>
            </a:r>
            <a:r>
              <a:rPr lang="en-US" dirty="0" err="1"/>
              <a:t>Textmasters</a:t>
            </a:r>
            <a:r>
              <a:rPr lang="en-US" dirty="0"/>
              <a:t> </a:t>
            </a:r>
            <a:r>
              <a:rPr lang="en-US" dirty="0" err="1"/>
              <a:t>bearbeiten</a:t>
            </a:r>
            <a:endParaRPr lang="en-US" dirty="0"/>
          </a:p>
        </p:txBody>
      </p:sp>
    </p:spTree>
    <p:extLst>
      <p:ext uri="{BB962C8B-B14F-4D97-AF65-F5344CB8AC3E}">
        <p14:creationId xmlns:p14="http://schemas.microsoft.com/office/powerpoint/2010/main" val="257242478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H Title and Text" preserve="1" userDrawn="1">
  <p:cSld name="E+H Title and Tex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7" name="txtContent"/>
          <p:cNvSpPr>
            <a:spLocks noGrp="1"/>
          </p:cNvSpPr>
          <p:nvPr>
            <p:ph type="body" sz="quarter" idx="13" hasCustomPrompt="1"/>
          </p:nvPr>
        </p:nvSpPr>
        <p:spPr>
          <a:xfrm>
            <a:off x="827088" y="1340769"/>
            <a:ext cx="9182099" cy="4752056"/>
          </a:xfrm>
        </p:spPr>
        <p:txBody>
          <a:bodyPr/>
          <a:lstStyle>
            <a:lvl1pPr marL="0" indent="0">
              <a:buFontTx/>
              <a:buNone/>
              <a:defRPr/>
            </a:lvl1pPr>
            <a:lvl2pPr marL="360363" indent="3175">
              <a:buFontTx/>
              <a:buNone/>
              <a:defRPr/>
            </a:lvl2pPr>
            <a:lvl3pPr marL="714375" indent="3175">
              <a:buFontTx/>
              <a:buNone/>
              <a:defRPr/>
            </a:lvl3pPr>
            <a:lvl4pPr marL="1074738" indent="0">
              <a:buFontTx/>
              <a:buNone/>
              <a:tabLst/>
              <a:defRPr/>
            </a:lvl4pPr>
            <a:lvl5pPr marL="1436688" indent="-3175">
              <a:buFontTx/>
              <a:buNone/>
              <a:defRPr/>
            </a:lvl5p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Date Placeholder 2"/>
          <p:cNvSpPr>
            <a:spLocks noGrp="1"/>
          </p:cNvSpPr>
          <p:nvPr>
            <p:ph type="dt" sz="half" idx="14"/>
          </p:nvPr>
        </p:nvSpPr>
        <p:spPr/>
        <p:txBody>
          <a:bodyPr/>
          <a:lstStyle/>
          <a:p>
            <a:r>
              <a:rPr lang="en-US" dirty="0"/>
              <a:t>Conductivity measurement in the food &amp; beverage industry</a:t>
            </a:r>
          </a:p>
        </p:txBody>
      </p:sp>
      <p:sp>
        <p:nvSpPr>
          <p:cNvPr id="4" name="Fußzeilenplatzhalter 3"/>
          <p:cNvSpPr>
            <a:spLocks noGrp="1"/>
          </p:cNvSpPr>
          <p:nvPr>
            <p:ph type="ftr" sz="quarter" idx="15"/>
          </p:nvPr>
        </p:nvSpPr>
        <p:spPr/>
        <p:txBody>
          <a:bodyPr/>
          <a:lstStyle/>
          <a:p>
            <a:r>
              <a:rPr lang="en-US" dirty="0"/>
              <a:t>Endress+Hauser</a:t>
            </a:r>
          </a:p>
        </p:txBody>
      </p:sp>
      <p:sp>
        <p:nvSpPr>
          <p:cNvPr id="5" name="Foliennummernplatzhalter 4"/>
          <p:cNvSpPr>
            <a:spLocks noGrp="1"/>
          </p:cNvSpPr>
          <p:nvPr>
            <p:ph type="sldNum" sz="quarter" idx="16"/>
          </p:nvPr>
        </p:nvSpPr>
        <p:spPr/>
        <p:txBody>
          <a:bodyPr/>
          <a:lstStyle/>
          <a:p>
            <a:r>
              <a:rPr lang="en-US"/>
              <a:t>Slide </a:t>
            </a:r>
            <a:fld id="{E3677E7D-1CD9-49BF-A0CF-964A7C8CC7A4}" type="slidenum">
              <a:rPr lang="en-US" smtClean="0"/>
              <a:pPr/>
              <a:t>‹Nr.›</a:t>
            </a:fld>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H Title and Content" type="obj" preserve="1">
  <p:cSld name="E+H Title and Conten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xtContent"/>
          <p:cNvSpPr>
            <a:spLocks noGrp="1"/>
          </p:cNvSpPr>
          <p:nvPr>
            <p:ph idx="1" hasCustomPrompt="1"/>
          </p:nvPr>
        </p:nvSpPr>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7" name="Date Placeholder 6"/>
          <p:cNvSpPr>
            <a:spLocks noGrp="1"/>
          </p:cNvSpPr>
          <p:nvPr>
            <p:ph type="dt" sz="half" idx="10"/>
          </p:nvPr>
        </p:nvSpPr>
        <p:spPr/>
        <p:txBody>
          <a:bodyPr/>
          <a:lstStyle/>
          <a:p>
            <a:r>
              <a:rPr lang="en-US" dirty="0"/>
              <a:t>Conductivity measurement in the food &amp; beverage industry</a:t>
            </a:r>
          </a:p>
        </p:txBody>
      </p:sp>
      <p:sp>
        <p:nvSpPr>
          <p:cNvPr id="4" name="Fußzeilenplatzhalter 3"/>
          <p:cNvSpPr>
            <a:spLocks noGrp="1"/>
          </p:cNvSpPr>
          <p:nvPr>
            <p:ph type="ftr" sz="quarter" idx="11"/>
          </p:nvPr>
        </p:nvSpPr>
        <p:spPr/>
        <p:txBody>
          <a:bodyPr/>
          <a:lstStyle/>
          <a:p>
            <a:r>
              <a:rPr lang="en-US" dirty="0"/>
              <a:t>Endress+Hauser</a:t>
            </a:r>
          </a:p>
        </p:txBody>
      </p:sp>
      <p:sp>
        <p:nvSpPr>
          <p:cNvPr id="5" name="Foliennummernplatzhalter 4"/>
          <p:cNvSpPr>
            <a:spLocks noGrp="1"/>
          </p:cNvSpPr>
          <p:nvPr>
            <p:ph type="sldNum" sz="quarter" idx="12"/>
          </p:nvPr>
        </p:nvSpPr>
        <p:spPr/>
        <p:txBody>
          <a:bodyPr/>
          <a:lstStyle/>
          <a:p>
            <a:r>
              <a:rPr lang="en-US"/>
              <a:t>Slide </a:t>
            </a:r>
            <a:fld id="{C4D2847C-D753-4B66-A08A-FD3B996AB743}" type="slidenum">
              <a:rPr lang="en-US" smtClean="0"/>
              <a:pPr/>
              <a:t>‹Nr.›</a:t>
            </a:fld>
            <a:endParaRPr lang="en-US"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H Two Bullet" preserve="1" userDrawn="1">
  <p:cSld name="E+H Two Bulle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9" name="txtContent"/>
          <p:cNvSpPr>
            <a:spLocks noGrp="1"/>
          </p:cNvSpPr>
          <p:nvPr>
            <p:ph type="body" sz="quarter" idx="13" hasCustomPrompt="1"/>
          </p:nvPr>
        </p:nvSpPr>
        <p:spPr>
          <a:xfrm>
            <a:off x="827089" y="1341438"/>
            <a:ext cx="5378400" cy="4751387"/>
          </a:xfrm>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txtContent2"/>
          <p:cNvSpPr>
            <a:spLocks noGrp="1"/>
          </p:cNvSpPr>
          <p:nvPr>
            <p:ph type="body" sz="quarter" idx="14" hasCustomPrompt="1"/>
          </p:nvPr>
        </p:nvSpPr>
        <p:spPr>
          <a:xfrm>
            <a:off x="6488163" y="1341438"/>
            <a:ext cx="5378400" cy="4751387"/>
          </a:xfrm>
        </p:spPr>
        <p:txBody>
          <a:body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Date Placeholder 2"/>
          <p:cNvSpPr>
            <a:spLocks noGrp="1"/>
          </p:cNvSpPr>
          <p:nvPr>
            <p:ph type="dt" sz="half" idx="15"/>
          </p:nvPr>
        </p:nvSpPr>
        <p:spPr/>
        <p:txBody>
          <a:bodyPr/>
          <a:lstStyle/>
          <a:p>
            <a:r>
              <a:rPr lang="en-US" dirty="0"/>
              <a:t>Conductivity measurement in the food &amp; beverage industry</a:t>
            </a:r>
          </a:p>
        </p:txBody>
      </p:sp>
      <p:sp>
        <p:nvSpPr>
          <p:cNvPr id="5" name="Fußzeilenplatzhalter 4"/>
          <p:cNvSpPr>
            <a:spLocks noGrp="1"/>
          </p:cNvSpPr>
          <p:nvPr>
            <p:ph type="ftr" sz="quarter" idx="16"/>
          </p:nvPr>
        </p:nvSpPr>
        <p:spPr/>
        <p:txBody>
          <a:bodyPr/>
          <a:lstStyle/>
          <a:p>
            <a:r>
              <a:rPr lang="en-US" dirty="0"/>
              <a:t>Endress+Hauser</a:t>
            </a:r>
          </a:p>
        </p:txBody>
      </p:sp>
      <p:sp>
        <p:nvSpPr>
          <p:cNvPr id="6" name="Foliennummernplatzhalter 5"/>
          <p:cNvSpPr>
            <a:spLocks noGrp="1"/>
          </p:cNvSpPr>
          <p:nvPr>
            <p:ph type="sldNum" sz="quarter" idx="17"/>
          </p:nvPr>
        </p:nvSpPr>
        <p:spPr/>
        <p:txBody>
          <a:bodyPr/>
          <a:lstStyle/>
          <a:p>
            <a:r>
              <a:rPr lang="en-US"/>
              <a:t>Slide </a:t>
            </a:r>
            <a:fld id="{8E6CA46A-B616-437D-9273-9539435124B4}" type="slidenum">
              <a:rPr lang="en-US" smtClean="0"/>
              <a:pPr/>
              <a:t>‹Nr.›</a:t>
            </a:fld>
            <a:endParaRPr lang="en-US"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xtTitle"/>
          <p:cNvSpPr>
            <a:spLocks noGrp="1" noChangeArrowheads="1"/>
          </p:cNvSpPr>
          <p:nvPr>
            <p:ph type="title"/>
          </p:nvPr>
        </p:nvSpPr>
        <p:spPr bwMode="auto">
          <a:xfrm>
            <a:off x="827088" y="620690"/>
            <a:ext cx="11039475" cy="36004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lvl="0"/>
            <a:endParaRPr lang="en-US" dirty="0"/>
          </a:p>
        </p:txBody>
      </p:sp>
      <p:sp>
        <p:nvSpPr>
          <p:cNvPr id="1027" name="txtContent"/>
          <p:cNvSpPr>
            <a:spLocks noGrp="1" noChangeArrowheads="1"/>
          </p:cNvSpPr>
          <p:nvPr>
            <p:ph type="body" idx="1"/>
          </p:nvPr>
        </p:nvSpPr>
        <p:spPr bwMode="auto">
          <a:xfrm>
            <a:off x="827088" y="1340769"/>
            <a:ext cx="9182099" cy="47520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31" name="shBlueMargin"/>
          <p:cNvSpPr>
            <a:spLocks noChangeArrowheads="1"/>
          </p:cNvSpPr>
          <p:nvPr/>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en-US" dirty="0">
              <a:latin typeface="E+H Serif"/>
            </a:endParaRPr>
          </a:p>
        </p:txBody>
      </p:sp>
      <p:sp>
        <p:nvSpPr>
          <p:cNvPr id="1028" name="txtPresentationTitle"/>
          <p:cNvSpPr>
            <a:spLocks noGrp="1" noChangeArrowheads="1"/>
          </p:cNvSpPr>
          <p:nvPr>
            <p:ph type="dt" sz="half" idx="2"/>
          </p:nvPr>
        </p:nvSpPr>
        <p:spPr bwMode="auto">
          <a:xfrm>
            <a:off x="827087" y="194736"/>
            <a:ext cx="11039475"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defRPr sz="1200">
                <a:solidFill>
                  <a:srgbClr val="000000"/>
                </a:solidFill>
                <a:latin typeface="E+H Serif"/>
              </a:defRPr>
            </a:lvl1pPr>
          </a:lstStyle>
          <a:p>
            <a:r>
              <a:rPr lang="en-US" dirty="0"/>
              <a:t>Conductivity measurement in the food &amp; beverage industry</a:t>
            </a:r>
          </a:p>
        </p:txBody>
      </p:sp>
      <p:sp>
        <p:nvSpPr>
          <p:cNvPr id="1029" name="txtPresenter"/>
          <p:cNvSpPr>
            <a:spLocks noGrp="1" noChangeArrowheads="1"/>
          </p:cNvSpPr>
          <p:nvPr>
            <p:ph type="ftr" sz="quarter" idx="3"/>
          </p:nvPr>
        </p:nvSpPr>
        <p:spPr bwMode="auto">
          <a:xfrm>
            <a:off x="3160439" y="6451599"/>
            <a:ext cx="11176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200" noProof="1">
                <a:solidFill>
                  <a:srgbClr val="000000"/>
                </a:solidFill>
                <a:latin typeface="E+H Serif"/>
              </a:defRPr>
            </a:lvl1pPr>
          </a:lstStyle>
          <a:p>
            <a:r>
              <a:rPr lang="en-US" dirty="0"/>
              <a:t>Endress+Hauser</a:t>
            </a:r>
          </a:p>
        </p:txBody>
      </p:sp>
      <p:sp>
        <p:nvSpPr>
          <p:cNvPr id="1030" name="txtSlideNumber"/>
          <p:cNvSpPr>
            <a:spLocks noGrp="1" noChangeArrowheads="1"/>
          </p:cNvSpPr>
          <p:nvPr>
            <p:ph type="sldNum" sz="quarter" idx="4"/>
          </p:nvPr>
        </p:nvSpPr>
        <p:spPr bwMode="auto">
          <a:xfrm>
            <a:off x="827789" y="6449058"/>
            <a:ext cx="66675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defRPr sz="1200" noProof="1">
                <a:solidFill>
                  <a:srgbClr val="000000"/>
                </a:solidFill>
                <a:latin typeface="E+H Serif"/>
              </a:defRPr>
            </a:lvl1pPr>
          </a:lstStyle>
          <a:p>
            <a:r>
              <a:rPr lang="en-US"/>
              <a:t>Slide </a:t>
            </a:r>
            <a:fld id="{47687B3E-392E-4538-AF56-A59C3A802491}" type="slidenum">
              <a:rPr lang="en-US" smtClean="0"/>
              <a:pPr/>
              <a:t>‹Nr.›</a:t>
            </a:fld>
            <a:endParaRPr lang="en-US" dirty="0"/>
          </a:p>
        </p:txBody>
      </p:sp>
      <p:sp>
        <p:nvSpPr>
          <p:cNvPr id="1033" name="shLine"/>
          <p:cNvSpPr>
            <a:spLocks noChangeShapeType="1"/>
          </p:cNvSpPr>
          <p:nvPr/>
        </p:nvSpPr>
        <p:spPr bwMode="gray">
          <a:xfrm flipV="1">
            <a:off x="827089" y="6265314"/>
            <a:ext cx="11039474" cy="0"/>
          </a:xfrm>
          <a:prstGeom prst="line">
            <a:avLst/>
          </a:prstGeom>
          <a:noFill/>
          <a:ln w="6350">
            <a:solidFill>
              <a:srgbClr val="000000"/>
            </a:solidFill>
            <a:round/>
            <a:headEnd type="none" w="sm" len="sm"/>
            <a:tailEnd type="none" w="sm" len="sm"/>
          </a:ln>
          <a:effectLst/>
        </p:spPr>
        <p:txBody>
          <a:bodyPr wrap="none" anchor="ctr"/>
          <a:lstStyle/>
          <a:p>
            <a:endParaRPr lang="en-US" dirty="0">
              <a:latin typeface="E+H Serif"/>
            </a:endParaRPr>
          </a:p>
        </p:txBody>
      </p:sp>
      <p:sp>
        <p:nvSpPr>
          <p:cNvPr id="15" name="shLine"/>
          <p:cNvSpPr>
            <a:spLocks noChangeShapeType="1"/>
          </p:cNvSpPr>
          <p:nvPr/>
        </p:nvSpPr>
        <p:spPr bwMode="gray">
          <a:xfrm flipV="1">
            <a:off x="827087" y="1044000"/>
            <a:ext cx="11039475" cy="0"/>
          </a:xfrm>
          <a:prstGeom prst="line">
            <a:avLst/>
          </a:prstGeom>
          <a:noFill/>
          <a:ln w="6350">
            <a:solidFill>
              <a:srgbClr val="000000"/>
            </a:solidFill>
            <a:round/>
            <a:headEnd type="none" w="sm" len="sm"/>
            <a:tailEnd type="none" w="sm" len="sm"/>
          </a:ln>
          <a:effectLst/>
        </p:spPr>
        <p:txBody>
          <a:bodyPr wrap="none" anchor="ctr"/>
          <a:lstStyle/>
          <a:p>
            <a:endParaRPr lang="en-US" dirty="0">
              <a:latin typeface="E+H Serif" pitchFamily="18" charset="0"/>
            </a:endParaRPr>
          </a:p>
        </p:txBody>
      </p:sp>
      <p:sp>
        <p:nvSpPr>
          <p:cNvPr id="12" name="txtDate"/>
          <p:cNvSpPr>
            <a:spLocks noChangeArrowheads="1"/>
          </p:cNvSpPr>
          <p:nvPr/>
        </p:nvSpPr>
        <p:spPr bwMode="auto">
          <a:xfrm>
            <a:off x="2041739" y="6451599"/>
            <a:ext cx="571500" cy="180000"/>
          </a:xfrm>
          <a:prstGeom prst="rect">
            <a:avLst/>
          </a:prstGeom>
          <a:noFill/>
          <a:ln w="9525">
            <a:noFill/>
            <a:miter lim="800000"/>
            <a:headEnd/>
            <a:tailEnd/>
          </a:ln>
          <a:effectLst/>
        </p:spPr>
        <p:txBody>
          <a:bodyPr wrap="none" lIns="0" tIns="0" rIns="0" bIns="0" anchor="ctr">
            <a:noAutofit/>
          </a:bodyPr>
          <a:lstStyle/>
          <a:p>
            <a:r>
              <a:rPr lang="en-US" sz="1200" noProof="1">
                <a:solidFill>
                  <a:srgbClr val="000000"/>
                </a:solidFill>
                <a:latin typeface="E+H Serif" pitchFamily="18" charset="0"/>
              </a:rPr>
              <a:t>2019</a:t>
            </a:r>
          </a:p>
        </p:txBody>
      </p:sp>
      <p:sp>
        <p:nvSpPr>
          <p:cNvPr id="3" name="tocLink">
            <a:hlinkClick r:id="rId19" action="ppaction://hlinksldjump"/>
            <a:extLst>
              <a:ext uri="{FF2B5EF4-FFF2-40B4-BE49-F238E27FC236}">
                <a16:creationId xmlns:a16="http://schemas.microsoft.com/office/drawing/2014/main" id="{D5B559C0-A9FE-4550-9226-7F76E71E38EE}"/>
              </a:ext>
            </a:extLst>
          </p:cNvPr>
          <p:cNvSpPr txBox="1"/>
          <p:nvPr userDrawn="1">
            <p:custDataLst>
              <p:tags r:id="rId18"/>
            </p:custDataLst>
          </p:nvPr>
        </p:nvSpPr>
        <p:spPr>
          <a:xfrm>
            <a:off x="39370" y="6021070"/>
            <a:ext cx="172720" cy="261610"/>
          </a:xfrm>
          <a:prstGeom prst="rect">
            <a:avLst/>
          </a:prstGeom>
          <a:noFill/>
        </p:spPr>
        <p:txBody>
          <a:bodyPr vert="horz" wrap="square" lIns="0" tIns="0" rIns="0" bIns="0" rtlCol="0" anchor="t">
            <a:spAutoFit/>
          </a:bodyPr>
          <a:lstStyle/>
          <a:p>
            <a:pPr algn="ctr">
              <a:lnSpc>
                <a:spcPct val="100000"/>
              </a:lnSpc>
              <a:spcBef>
                <a:spcPct val="0"/>
              </a:spcBef>
              <a:spcAft>
                <a:spcPct val="0"/>
              </a:spcAft>
            </a:pPr>
            <a:r>
              <a:rPr lang="en-US" sz="1700" b="1" i="0" u="none" baseline="0" dirty="0">
                <a:solidFill>
                  <a:srgbClr val="FFFFFF"/>
                </a:solidFill>
                <a:latin typeface="E+H Serif" pitchFamily="18" charset="0"/>
              </a:rPr>
              <a:t>↙</a:t>
            </a:r>
          </a:p>
        </p:txBody>
      </p:sp>
      <p:pic>
        <p:nvPicPr>
          <p:cNvPr id="14" name="imgLogo">
            <a:extLst>
              <a:ext uri="{FF2B5EF4-FFF2-40B4-BE49-F238E27FC236}">
                <a16:creationId xmlns:a16="http://schemas.microsoft.com/office/drawing/2014/main" id="{2A2CEAD8-469F-4C75-B88F-01AB3DDECEF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10099" y="6378576"/>
            <a:ext cx="1854200" cy="21672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4" r:id="rId2"/>
    <p:sldLayoutId id="2147483671" r:id="rId3"/>
    <p:sldLayoutId id="2147483668" r:id="rId4"/>
    <p:sldLayoutId id="2147483672" r:id="rId5"/>
    <p:sldLayoutId id="2147483673" r:id="rId6"/>
    <p:sldLayoutId id="2147483663" r:id="rId7"/>
    <p:sldLayoutId id="2147483650" r:id="rId8"/>
    <p:sldLayoutId id="2147483665" r:id="rId9"/>
    <p:sldLayoutId id="2147483666" r:id="rId10"/>
    <p:sldLayoutId id="2147483652" r:id="rId11"/>
    <p:sldLayoutId id="2147483654" r:id="rId12"/>
    <p:sldLayoutId id="2147483655" r:id="rId13"/>
    <p:sldLayoutId id="2147483669" r:id="rId14"/>
    <p:sldLayoutId id="2147483670" r:id="rId15"/>
    <p:sldLayoutId id="2147483674" r:id="rId16"/>
  </p:sldLayoutIdLst>
  <p:hf hdr="0"/>
  <p:txStyles>
    <p:titleStyle>
      <a:lvl1pPr algn="l" rtl="0" eaLnBrk="1" fontAlgn="base" hangingPunct="1">
        <a:lnSpc>
          <a:spcPct val="90000"/>
        </a:lnSpc>
        <a:spcBef>
          <a:spcPct val="0"/>
        </a:spcBef>
        <a:spcAft>
          <a:spcPct val="0"/>
        </a:spcAft>
        <a:defRPr sz="2400" b="1">
          <a:solidFill>
            <a:srgbClr val="A8005C"/>
          </a:solidFill>
          <a:latin typeface="E+H Serif"/>
          <a:ea typeface="+mj-ea"/>
          <a:cs typeface="+mj-cs"/>
        </a:defRPr>
      </a:lvl1pPr>
      <a:lvl2pPr algn="l" rtl="0" eaLnBrk="1" fontAlgn="base" hangingPunct="1">
        <a:spcBef>
          <a:spcPct val="0"/>
        </a:spcBef>
        <a:spcAft>
          <a:spcPct val="0"/>
        </a:spcAft>
        <a:defRPr sz="2400">
          <a:solidFill>
            <a:schemeClr val="tx2"/>
          </a:solidFill>
          <a:latin typeface="E+H Serif" pitchFamily="2" charset="0"/>
        </a:defRPr>
      </a:lvl2pPr>
      <a:lvl3pPr algn="l" rtl="0" eaLnBrk="1" fontAlgn="base" hangingPunct="1">
        <a:spcBef>
          <a:spcPct val="0"/>
        </a:spcBef>
        <a:spcAft>
          <a:spcPct val="0"/>
        </a:spcAft>
        <a:defRPr sz="2400">
          <a:solidFill>
            <a:schemeClr val="tx2"/>
          </a:solidFill>
          <a:latin typeface="E+H Serif" pitchFamily="2" charset="0"/>
        </a:defRPr>
      </a:lvl3pPr>
      <a:lvl4pPr algn="l" rtl="0" eaLnBrk="1" fontAlgn="base" hangingPunct="1">
        <a:spcBef>
          <a:spcPct val="0"/>
        </a:spcBef>
        <a:spcAft>
          <a:spcPct val="0"/>
        </a:spcAft>
        <a:defRPr sz="2400">
          <a:solidFill>
            <a:schemeClr val="tx2"/>
          </a:solidFill>
          <a:latin typeface="E+H Serif" pitchFamily="2" charset="0"/>
        </a:defRPr>
      </a:lvl4pPr>
      <a:lvl5pPr algn="l" rtl="0" eaLnBrk="1" fontAlgn="base" hangingPunct="1">
        <a:spcBef>
          <a:spcPct val="0"/>
        </a:spcBef>
        <a:spcAft>
          <a:spcPct val="0"/>
        </a:spcAft>
        <a:defRPr sz="2400">
          <a:solidFill>
            <a:schemeClr val="tx2"/>
          </a:solidFill>
          <a:latin typeface="E+H Serif" pitchFamily="2" charset="0"/>
        </a:defRPr>
      </a:lvl5pPr>
      <a:lvl6pPr marL="457200" algn="l" rtl="0" eaLnBrk="1" fontAlgn="base" hangingPunct="1">
        <a:spcBef>
          <a:spcPct val="0"/>
        </a:spcBef>
        <a:spcAft>
          <a:spcPct val="0"/>
        </a:spcAft>
        <a:defRPr sz="2400">
          <a:solidFill>
            <a:schemeClr val="tx2"/>
          </a:solidFill>
          <a:latin typeface="E+H Serif" pitchFamily="2" charset="0"/>
        </a:defRPr>
      </a:lvl6pPr>
      <a:lvl7pPr marL="914400" algn="l" rtl="0" eaLnBrk="1" fontAlgn="base" hangingPunct="1">
        <a:spcBef>
          <a:spcPct val="0"/>
        </a:spcBef>
        <a:spcAft>
          <a:spcPct val="0"/>
        </a:spcAft>
        <a:defRPr sz="2400">
          <a:solidFill>
            <a:schemeClr val="tx2"/>
          </a:solidFill>
          <a:latin typeface="E+H Serif" pitchFamily="2" charset="0"/>
        </a:defRPr>
      </a:lvl7pPr>
      <a:lvl8pPr marL="1371600" algn="l" rtl="0" eaLnBrk="1" fontAlgn="base" hangingPunct="1">
        <a:spcBef>
          <a:spcPct val="0"/>
        </a:spcBef>
        <a:spcAft>
          <a:spcPct val="0"/>
        </a:spcAft>
        <a:defRPr sz="2400">
          <a:solidFill>
            <a:schemeClr val="tx2"/>
          </a:solidFill>
          <a:latin typeface="E+H Serif" pitchFamily="2" charset="0"/>
        </a:defRPr>
      </a:lvl8pPr>
      <a:lvl9pPr marL="1828800" algn="l" rtl="0" eaLnBrk="1" fontAlgn="base" hangingPunct="1">
        <a:spcBef>
          <a:spcPct val="0"/>
        </a:spcBef>
        <a:spcAft>
          <a:spcPct val="0"/>
        </a:spcAft>
        <a:defRPr sz="2400">
          <a:solidFill>
            <a:schemeClr val="tx2"/>
          </a:solidFill>
          <a:latin typeface="E+H Serif" pitchFamily="2" charset="0"/>
        </a:defRPr>
      </a:lvl9pPr>
    </p:titleStyle>
    <p:bodyStyle>
      <a:lvl1pPr marL="269875" indent="-269875" algn="l" rtl="0" eaLnBrk="1" fontAlgn="base" hangingPunct="1">
        <a:lnSpc>
          <a:spcPct val="110000"/>
        </a:lnSpc>
        <a:spcBef>
          <a:spcPts val="0"/>
        </a:spcBef>
        <a:spcAft>
          <a:spcPts val="600"/>
        </a:spcAft>
        <a:buClr>
          <a:srgbClr val="007CAA"/>
        </a:buClr>
        <a:buFont typeface="E+H Serif" pitchFamily="18" charset="0"/>
        <a:buChar char="•"/>
        <a:defRPr sz="2000">
          <a:solidFill>
            <a:srgbClr val="000000"/>
          </a:solidFill>
          <a:latin typeface="E+H Serif"/>
          <a:ea typeface="+mn-ea"/>
          <a:cs typeface="+mn-cs"/>
        </a:defRPr>
      </a:lvl1pPr>
      <a:lvl2pPr marL="541338" indent="-271463" algn="l" rtl="0" eaLnBrk="1" fontAlgn="base" hangingPunct="1">
        <a:lnSpc>
          <a:spcPct val="110000"/>
        </a:lnSpc>
        <a:spcBef>
          <a:spcPts val="0"/>
        </a:spcBef>
        <a:spcAft>
          <a:spcPts val="600"/>
        </a:spcAft>
        <a:buClr>
          <a:srgbClr val="007CAA"/>
        </a:buClr>
        <a:buFont typeface="E+H Serif" pitchFamily="18" charset="0"/>
        <a:buChar char="•"/>
        <a:defRPr sz="1800">
          <a:solidFill>
            <a:srgbClr val="000000"/>
          </a:solidFill>
          <a:latin typeface="E+H Serif"/>
        </a:defRPr>
      </a:lvl2pPr>
      <a:lvl3pPr marL="717550"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3pPr>
      <a:lvl4pPr marL="900113" indent="-17621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4pPr>
      <a:lvl5pPr marL="1074738"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5pPr>
      <a:lvl6pPr marL="22526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6pPr>
      <a:lvl7pPr marL="27098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7pPr>
      <a:lvl8pPr marL="31670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8pPr>
      <a:lvl9pPr marL="36242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1" userDrawn="1">
          <p15:clr>
            <a:srgbClr val="F26B43"/>
          </p15:clr>
        </p15:guide>
        <p15:guide id="3" orient="horz" pos="3838" userDrawn="1">
          <p15:clr>
            <a:srgbClr val="F26B43"/>
          </p15:clr>
        </p15:guide>
        <p15:guide id="4" pos="7476" userDrawn="1">
          <p15:clr>
            <a:srgbClr val="F26B43"/>
          </p15:clr>
        </p15:guide>
        <p15:guide id="5" pos="63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gif"/><Relationship Id="rId11" Type="http://schemas.openxmlformats.org/officeDocument/2006/relationships/image" Target="../media/image1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18.gif"/><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8.gi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notesSlide" Target="../notesSlides/notesSlide2.xml"/><Relationship Id="rId7"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1.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Conductivity measurement in the food &amp; beverage industry</a:t>
            </a:r>
          </a:p>
        </p:txBody>
      </p:sp>
      <p:sp>
        <p:nvSpPr>
          <p:cNvPr id="3" name="Subtitle 2"/>
          <p:cNvSpPr>
            <a:spLocks noGrp="1"/>
          </p:cNvSpPr>
          <p:nvPr>
            <p:ph type="subTitle" idx="1"/>
          </p:nvPr>
        </p:nvSpPr>
        <p:spPr/>
        <p:txBody>
          <a:bodyPr/>
          <a:lstStyle/>
          <a:p>
            <a:r>
              <a:rPr lang="en-US" dirty="0"/>
              <a:t>Selection guide for the best measuring device for cleaning, </a:t>
            </a:r>
            <a:br>
              <a:rPr lang="en-US" dirty="0"/>
            </a:br>
            <a:r>
              <a:rPr lang="en-US" dirty="0"/>
              <a:t>quality and process monitoring</a:t>
            </a:r>
          </a:p>
        </p:txBody>
      </p:sp>
      <p:sp>
        <p:nvSpPr>
          <p:cNvPr id="37" name="Foliennummernplatzhalter 36">
            <a:extLst>
              <a:ext uri="{FF2B5EF4-FFF2-40B4-BE49-F238E27FC236}">
                <a16:creationId xmlns:a16="http://schemas.microsoft.com/office/drawing/2014/main" id="{F7B0AC5F-8173-4119-B7BE-02D3AF55AAE1}"/>
              </a:ext>
            </a:extLst>
          </p:cNvPr>
          <p:cNvSpPr>
            <a:spLocks noGrp="1"/>
          </p:cNvSpPr>
          <p:nvPr>
            <p:ph type="sldNum" sz="quarter" idx="16"/>
          </p:nvPr>
        </p:nvSpPr>
        <p:spPr/>
        <p:txBody>
          <a:bodyPr/>
          <a:lstStyle/>
          <a:p>
            <a:r>
              <a:rPr lang="en-US"/>
              <a:t>Slide </a:t>
            </a:r>
            <a:fld id="{A8238774-2D04-444F-B47B-9D0420353E8C}" type="slidenum">
              <a:rPr lang="en-US" smtClean="0"/>
              <a:t>1</a:t>
            </a:fld>
            <a:endParaRPr lang="en-US" dirty="0"/>
          </a:p>
        </p:txBody>
      </p:sp>
      <p:sp>
        <p:nvSpPr>
          <p:cNvPr id="38" name="Fußzeilenplatzhalter 37">
            <a:extLst>
              <a:ext uri="{FF2B5EF4-FFF2-40B4-BE49-F238E27FC236}">
                <a16:creationId xmlns:a16="http://schemas.microsoft.com/office/drawing/2014/main" id="{1ADE4E73-4A59-4789-BEDF-BFA5483F87F6}"/>
              </a:ext>
            </a:extLst>
          </p:cNvPr>
          <p:cNvSpPr>
            <a:spLocks noGrp="1"/>
          </p:cNvSpPr>
          <p:nvPr>
            <p:ph type="ftr" sz="quarter" idx="15"/>
          </p:nvPr>
        </p:nvSpPr>
        <p:spPr/>
        <p:txBody>
          <a:bodyPr/>
          <a:lstStyle/>
          <a:p>
            <a:r>
              <a:rPr lang="en-US" dirty="0"/>
              <a:t>Endress+Hauser</a:t>
            </a:r>
          </a:p>
        </p:txBody>
      </p:sp>
      <p:pic>
        <p:nvPicPr>
          <p:cNvPr id="46" name="imgTitleImage">
            <a:extLst>
              <a:ext uri="{FF2B5EF4-FFF2-40B4-BE49-F238E27FC236}">
                <a16:creationId xmlns:a16="http://schemas.microsoft.com/office/drawing/2014/main" id="{076D8628-CE58-428E-A96A-06B3F8B7746B}"/>
              </a:ext>
            </a:extLst>
          </p:cNvPr>
          <p:cNvPicPr>
            <a:picLocks noGrp="1"/>
          </p:cNvPicPr>
          <p:nvPr>
            <p:ph type="pic" sz="quarter" idx="13"/>
            <p:custDataLst>
              <p:tags r:id="rId1"/>
            </p:custDataLst>
          </p:nvPr>
        </p:nvPicPr>
        <p:blipFill>
          <a:blip r:embed="rId4">
            <a:extLst>
              <a:ext uri="{28A0092B-C50C-407E-A947-70E740481C1C}">
                <a14:useLocalDpi xmlns:a14="http://schemas.microsoft.com/office/drawing/2010/main" val="0"/>
              </a:ext>
            </a:extLst>
          </a:blip>
          <a:srcRect t="2080" b="2080"/>
          <a:stretch>
            <a:fillRect/>
          </a:stretch>
        </p:blipFill>
        <p:spPr/>
      </p:pic>
    </p:spTree>
    <p:extLst>
      <p:ext uri="{BB962C8B-B14F-4D97-AF65-F5344CB8AC3E}">
        <p14:creationId xmlns:p14="http://schemas.microsoft.com/office/powerpoint/2010/main" val="63453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Conductivity measurement integrated in an inductive flowmeter</a:t>
            </a:r>
            <a:br>
              <a:rPr lang="en-US" b="0" dirty="0"/>
            </a:br>
            <a:endParaRPr lang="en-US" dirty="0"/>
          </a:p>
        </p:txBody>
      </p:sp>
      <p:sp>
        <p:nvSpPr>
          <p:cNvPr id="3" name="Text Placeholder 2"/>
          <p:cNvSpPr>
            <a:spLocks noGrp="1"/>
          </p:cNvSpPr>
          <p:nvPr>
            <p:ph type="body" sz="quarter" idx="13"/>
          </p:nvPr>
        </p:nvSpPr>
        <p:spPr>
          <a:xfrm>
            <a:off x="827089" y="1340769"/>
            <a:ext cx="8611380" cy="4752056"/>
          </a:xfrm>
        </p:spPr>
        <p:txBody>
          <a:bodyPr/>
          <a:lstStyle/>
          <a:p>
            <a:r>
              <a:rPr lang="en-US" sz="1800" b="1" dirty="0">
                <a:solidFill>
                  <a:schemeClr val="accent2"/>
                </a:solidFill>
              </a:rPr>
              <a:t>Measuring device with two electrodes: Promag H 100/300/500</a:t>
            </a:r>
          </a:p>
          <a:p>
            <a:r>
              <a:rPr lang="en-US" sz="1800" b="1" dirty="0"/>
              <a:t>Conductive conductivity measurement</a:t>
            </a:r>
          </a:p>
          <a:p>
            <a:r>
              <a:rPr lang="en-US" sz="1800" dirty="0"/>
              <a:t>An alternating voltage is applied and generates a current flow in the medium.</a:t>
            </a:r>
            <a:br>
              <a:rPr lang="en-US" sz="1800" dirty="0"/>
            </a:br>
            <a:r>
              <a:rPr lang="en-US" sz="1800" dirty="0"/>
              <a:t>The more free charge carriers moving in the fluid, the higher the electrolytic conductivity and current flow. The cell constant is based on the geometry of the electrode arrangement and reflects the distance of the electrodes in relation to their surface. </a:t>
            </a:r>
          </a:p>
          <a:p>
            <a:endParaRPr lang="en-US" sz="1200" b="1" dirty="0"/>
          </a:p>
          <a:p>
            <a:r>
              <a:rPr lang="en-US" sz="1800" b="1" dirty="0"/>
              <a:t>Inductive flow measurement</a:t>
            </a:r>
          </a:p>
          <a:p>
            <a:r>
              <a:rPr lang="en-US" sz="1800" dirty="0"/>
              <a:t>According to Faraday's law of magnetic induction, a voltage is induced in a conductor moving through a magnetic field. In the electromagnetic measuring principle, the flowing medium is the moving conductor. The voltage induced is proportional to the flow velocity and is supplied to the amplifier by means of two measuring coils. The flow volume is calculated based on the pipe cross-section. </a:t>
            </a:r>
          </a:p>
        </p:txBody>
      </p:sp>
      <p:sp>
        <p:nvSpPr>
          <p:cNvPr id="4" name="Datumsplatzhalter 3">
            <a:extLst>
              <a:ext uri="{FF2B5EF4-FFF2-40B4-BE49-F238E27FC236}">
                <a16:creationId xmlns:a16="http://schemas.microsoft.com/office/drawing/2014/main" id="{C4C13555-C315-485F-B719-B178C25F6AE5}"/>
              </a:ext>
            </a:extLst>
          </p:cNvPr>
          <p:cNvSpPr>
            <a:spLocks noGrp="1"/>
          </p:cNvSpPr>
          <p:nvPr>
            <p:ph type="dt" sz="half" idx="14"/>
          </p:nvPr>
        </p:nvSpPr>
        <p:spPr/>
        <p:txBody>
          <a:bodyPr/>
          <a:lstStyle/>
          <a:p>
            <a:r>
              <a:rPr lang="en-US" dirty="0"/>
              <a:t>Conductivity measurement in the food &amp; beverage industry</a:t>
            </a:r>
          </a:p>
        </p:txBody>
      </p:sp>
      <p:pic>
        <p:nvPicPr>
          <p:cNvPr id="10" name="Picture 3" descr="a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2625" y="4292649"/>
            <a:ext cx="2327168" cy="1821926"/>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F463E041-5B1A-4DD3-AA4C-6FB44E6BC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903" y="1354480"/>
            <a:ext cx="2169247" cy="2160000"/>
          </a:xfrm>
          <a:prstGeom prst="rect">
            <a:avLst/>
          </a:prstGeom>
        </p:spPr>
      </p:pic>
      <p:sp>
        <p:nvSpPr>
          <p:cNvPr id="15" name="Foliennummernplatzhalter 14">
            <a:extLst>
              <a:ext uri="{FF2B5EF4-FFF2-40B4-BE49-F238E27FC236}">
                <a16:creationId xmlns:a16="http://schemas.microsoft.com/office/drawing/2014/main" id="{107EC6C5-43E3-4B96-9032-396C4EC577CE}"/>
              </a:ext>
            </a:extLst>
          </p:cNvPr>
          <p:cNvSpPr>
            <a:spLocks noGrp="1"/>
          </p:cNvSpPr>
          <p:nvPr>
            <p:ph type="sldNum" sz="quarter" idx="16"/>
          </p:nvPr>
        </p:nvSpPr>
        <p:spPr/>
        <p:txBody>
          <a:bodyPr/>
          <a:lstStyle/>
          <a:p>
            <a:r>
              <a:rPr lang="en-US"/>
              <a:t>Slide </a:t>
            </a:r>
            <a:fld id="{B5715038-A27F-442F-A401-76BF5F50DA5A}" type="slidenum">
              <a:rPr lang="en-US" smtClean="0"/>
              <a:t>10</a:t>
            </a:fld>
            <a:endParaRPr lang="en-US" dirty="0"/>
          </a:p>
        </p:txBody>
      </p:sp>
      <p:sp>
        <p:nvSpPr>
          <p:cNvPr id="16" name="Fußzeilenplatzhalter 15">
            <a:extLst>
              <a:ext uri="{FF2B5EF4-FFF2-40B4-BE49-F238E27FC236}">
                <a16:creationId xmlns:a16="http://schemas.microsoft.com/office/drawing/2014/main" id="{330E7FCC-91E8-4D17-BFDA-B26A53E0DB67}"/>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331470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36B5D4A8-255B-4F1B-956D-22B10ACCA656}"/>
              </a:ext>
            </a:extLst>
          </p:cNvPr>
          <p:cNvSpPr/>
          <p:nvPr/>
        </p:nvSpPr>
        <p:spPr>
          <a:xfrm>
            <a:off x="7319963" y="4604610"/>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27" name="Rechteck 26">
            <a:extLst>
              <a:ext uri="{FF2B5EF4-FFF2-40B4-BE49-F238E27FC236}">
                <a16:creationId xmlns:a16="http://schemas.microsoft.com/office/drawing/2014/main" id="{D28E66BA-C370-4A50-8538-AC7CF7B3B81F}"/>
              </a:ext>
            </a:extLst>
          </p:cNvPr>
          <p:cNvSpPr/>
          <p:nvPr/>
        </p:nvSpPr>
        <p:spPr>
          <a:xfrm>
            <a:off x="7318375" y="2970990"/>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26" name="Rechteck 25">
            <a:extLst>
              <a:ext uri="{FF2B5EF4-FFF2-40B4-BE49-F238E27FC236}">
                <a16:creationId xmlns:a16="http://schemas.microsoft.com/office/drawing/2014/main" id="{627B624F-419E-43CF-8D14-74A37585426D}"/>
              </a:ext>
            </a:extLst>
          </p:cNvPr>
          <p:cNvSpPr/>
          <p:nvPr/>
        </p:nvSpPr>
        <p:spPr>
          <a:xfrm>
            <a:off x="7319963" y="1341438"/>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6" name="Titel 5">
            <a:extLst>
              <a:ext uri="{FF2B5EF4-FFF2-40B4-BE49-F238E27FC236}">
                <a16:creationId xmlns:a16="http://schemas.microsoft.com/office/drawing/2014/main" id="{6F9EB0D1-E8CA-4506-A5CC-FAE37D3DB9F5}"/>
              </a:ext>
            </a:extLst>
          </p:cNvPr>
          <p:cNvSpPr>
            <a:spLocks noGrp="1"/>
          </p:cNvSpPr>
          <p:nvPr>
            <p:ph type="title"/>
          </p:nvPr>
        </p:nvSpPr>
        <p:spPr/>
        <p:txBody>
          <a:bodyPr/>
          <a:lstStyle/>
          <a:p>
            <a:r>
              <a:rPr lang="en-US" dirty="0"/>
              <a:t>3.4 An overview of measuring principles and products</a:t>
            </a:r>
          </a:p>
        </p:txBody>
      </p:sp>
      <p:sp>
        <p:nvSpPr>
          <p:cNvPr id="4" name="Datumsplatzhalter 3">
            <a:extLst>
              <a:ext uri="{FF2B5EF4-FFF2-40B4-BE49-F238E27FC236}">
                <a16:creationId xmlns:a16="http://schemas.microsoft.com/office/drawing/2014/main" id="{00B3BDD9-A0E3-46DF-ADB5-CB5330D32484}"/>
              </a:ext>
            </a:extLst>
          </p:cNvPr>
          <p:cNvSpPr>
            <a:spLocks noGrp="1"/>
          </p:cNvSpPr>
          <p:nvPr>
            <p:ph type="dt" sz="half" idx="10"/>
          </p:nvPr>
        </p:nvSpPr>
        <p:spPr/>
        <p:txBody>
          <a:bodyPr/>
          <a:lstStyle/>
          <a:p>
            <a:r>
              <a:rPr lang="en-US" dirty="0"/>
              <a:t>Conductivity measurement in the food &amp; beverage industry</a:t>
            </a:r>
          </a:p>
        </p:txBody>
      </p:sp>
      <p:pic>
        <p:nvPicPr>
          <p:cNvPr id="9" name="Inhaltsplatzhalter 8">
            <a:extLst>
              <a:ext uri="{FF2B5EF4-FFF2-40B4-BE49-F238E27FC236}">
                <a16:creationId xmlns:a16="http://schemas.microsoft.com/office/drawing/2014/main" id="{49D69D3C-5D60-4E26-8A85-042302A22BFD}"/>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4843" y="1341438"/>
            <a:ext cx="1435106" cy="1440000"/>
          </a:xfrm>
        </p:spPr>
      </p:pic>
      <p:pic>
        <p:nvPicPr>
          <p:cNvPr id="11" name="Inhaltsplatzhalter 10">
            <a:extLst>
              <a:ext uri="{FF2B5EF4-FFF2-40B4-BE49-F238E27FC236}">
                <a16:creationId xmlns:a16="http://schemas.microsoft.com/office/drawing/2014/main" id="{16BB6E36-F2EC-4264-A5CD-7ABFEADEA703}"/>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813785" y="2939934"/>
            <a:ext cx="1446164" cy="1440000"/>
          </a:xfrm>
        </p:spPr>
      </p:pic>
      <p:pic>
        <p:nvPicPr>
          <p:cNvPr id="13" name="Grafik 12">
            <a:extLst>
              <a:ext uri="{FF2B5EF4-FFF2-40B4-BE49-F238E27FC236}">
                <a16:creationId xmlns:a16="http://schemas.microsoft.com/office/drawing/2014/main" id="{D4814B89-7B4C-4A93-A22E-18979E47D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695" y="4538430"/>
            <a:ext cx="1446165" cy="1440000"/>
          </a:xfrm>
          <a:prstGeom prst="rect">
            <a:avLst/>
          </a:prstGeom>
        </p:spPr>
      </p:pic>
      <p:sp>
        <p:nvSpPr>
          <p:cNvPr id="15" name="Rechteck 14">
            <a:extLst>
              <a:ext uri="{FF2B5EF4-FFF2-40B4-BE49-F238E27FC236}">
                <a16:creationId xmlns:a16="http://schemas.microsoft.com/office/drawing/2014/main" id="{1A5511D9-5222-48C1-9B77-B39E7B540284}"/>
              </a:ext>
            </a:extLst>
          </p:cNvPr>
          <p:cNvSpPr/>
          <p:nvPr/>
        </p:nvSpPr>
        <p:spPr>
          <a:xfrm>
            <a:off x="4413380" y="1351099"/>
            <a:ext cx="2649894" cy="4741726"/>
          </a:xfrm>
          <a:prstGeom prst="rect">
            <a:avLst/>
          </a:prstGeom>
        </p:spPr>
        <p:txBody>
          <a:bodyPr wrap="square">
            <a:noAutofit/>
          </a:bodyPr>
          <a:lstStyle/>
          <a:p>
            <a:r>
              <a:rPr lang="en-US" sz="1600" b="1" dirty="0">
                <a:solidFill>
                  <a:schemeClr val="accent2"/>
                </a:solidFill>
              </a:rPr>
              <a:t>Inductive conductivity measurement</a:t>
            </a:r>
          </a:p>
          <a:p>
            <a:pPr marL="271463" indent="-271463">
              <a:buClr>
                <a:srgbClr val="007CAA"/>
              </a:buClr>
              <a:buSzPct val="100000"/>
              <a:buFont typeface="E+H Serif" panose="02020403050405020404" pitchFamily="18" charset="0"/>
              <a:buChar char="•"/>
            </a:pPr>
            <a:r>
              <a:rPr lang="en-US" sz="1600" dirty="0" err="1"/>
              <a:t>Smartec</a:t>
            </a:r>
            <a:r>
              <a:rPr lang="en-US" sz="1600" dirty="0"/>
              <a:t> CLD134</a:t>
            </a:r>
          </a:p>
          <a:p>
            <a:pPr marL="271463" indent="-271463">
              <a:buClr>
                <a:srgbClr val="007CAA"/>
              </a:buClr>
              <a:buSzPct val="100000"/>
              <a:buFont typeface="E+H Serif" panose="02020403050405020404" pitchFamily="18" charset="0"/>
              <a:buChar char="•"/>
            </a:pPr>
            <a:r>
              <a:rPr lang="en-US" sz="1600" dirty="0" err="1"/>
              <a:t>Indumax</a:t>
            </a:r>
            <a:r>
              <a:rPr lang="en-US" sz="1600" dirty="0"/>
              <a:t> CLS54D </a:t>
            </a:r>
          </a:p>
          <a:p>
            <a:pPr marL="271463" indent="-271463">
              <a:buClr>
                <a:srgbClr val="007CAA"/>
              </a:buClr>
              <a:buSzPct val="100000"/>
              <a:buFont typeface="E+H Serif" panose="02020403050405020404" pitchFamily="18" charset="0"/>
              <a:buChar char="•"/>
            </a:pPr>
            <a:r>
              <a:rPr lang="en-US" sz="1600" dirty="0" err="1"/>
              <a:t>Smartec</a:t>
            </a:r>
            <a:r>
              <a:rPr lang="en-US" sz="1600" dirty="0"/>
              <a:t> CLD18</a:t>
            </a:r>
          </a:p>
          <a:p>
            <a:pPr marL="271463" indent="-271463">
              <a:buClr>
                <a:srgbClr val="007CAA"/>
              </a:buClr>
              <a:buSzPct val="100000"/>
              <a:buFont typeface="E+H Serif" panose="02020403050405020404" pitchFamily="18" charset="0"/>
              <a:buChar char="•"/>
            </a:pPr>
            <a:endParaRPr lang="en-US" sz="1600" dirty="0"/>
          </a:p>
          <a:p>
            <a:pPr>
              <a:buClr>
                <a:srgbClr val="007CAA"/>
              </a:buClr>
              <a:buSzPct val="100000"/>
            </a:pPr>
            <a:endParaRPr lang="en-US" sz="1600" b="1" dirty="0">
              <a:solidFill>
                <a:schemeClr val="accent2"/>
              </a:solidFill>
            </a:endParaRPr>
          </a:p>
          <a:p>
            <a:pPr>
              <a:buClr>
                <a:srgbClr val="007CAA"/>
              </a:buClr>
              <a:buSzPct val="100000"/>
            </a:pPr>
            <a:r>
              <a:rPr lang="en-US" sz="1600" b="1" dirty="0">
                <a:solidFill>
                  <a:schemeClr val="accent2"/>
                </a:solidFill>
              </a:rPr>
              <a:t>Conductive conductivity measurement with two electrodes integrated in an inductive flowmeter</a:t>
            </a:r>
          </a:p>
          <a:p>
            <a:pPr>
              <a:buClr>
                <a:srgbClr val="007CAA"/>
              </a:buClr>
              <a:buSzPct val="100000"/>
            </a:pPr>
            <a:r>
              <a:rPr lang="en-US" sz="1600" dirty="0"/>
              <a:t>Promag H</a:t>
            </a:r>
          </a:p>
          <a:p>
            <a:pPr>
              <a:buClr>
                <a:srgbClr val="007CAA"/>
              </a:buClr>
              <a:buSzPct val="100000"/>
            </a:pPr>
            <a:endParaRPr lang="en-US" sz="1600" dirty="0"/>
          </a:p>
          <a:p>
            <a:pPr>
              <a:buClr>
                <a:srgbClr val="007CAA"/>
              </a:buClr>
              <a:buSzPct val="100000"/>
            </a:pPr>
            <a:r>
              <a:rPr lang="en-US" sz="1600" b="1" dirty="0">
                <a:solidFill>
                  <a:schemeClr val="accent2"/>
                </a:solidFill>
              </a:rPr>
              <a:t>Conductive conductivity measurement with four-electrode conductivity sensor </a:t>
            </a:r>
            <a:br>
              <a:rPr lang="en-US" sz="1600" b="1" dirty="0">
                <a:solidFill>
                  <a:schemeClr val="accent2"/>
                </a:solidFill>
              </a:rPr>
            </a:br>
            <a:r>
              <a:rPr lang="en-US" sz="1600" dirty="0" err="1"/>
              <a:t>Memosens</a:t>
            </a:r>
            <a:r>
              <a:rPr lang="en-US" sz="1600" dirty="0"/>
              <a:t> CLS82D</a:t>
            </a:r>
          </a:p>
          <a:p>
            <a:pPr>
              <a:buClr>
                <a:srgbClr val="007CAA"/>
              </a:buClr>
              <a:buSzPct val="100000"/>
            </a:pPr>
            <a:endParaRPr lang="en-US" sz="1500" dirty="0"/>
          </a:p>
          <a:p>
            <a:pPr>
              <a:buClr>
                <a:srgbClr val="007CAA"/>
              </a:buClr>
              <a:buSzPct val="100000"/>
            </a:pPr>
            <a:endParaRPr lang="en-US" sz="1500" dirty="0"/>
          </a:p>
          <a:p>
            <a:pPr>
              <a:buClr>
                <a:srgbClr val="007CAA"/>
              </a:buClr>
              <a:buSzPct val="100000"/>
            </a:pPr>
            <a:endParaRPr lang="en-US" sz="1500" dirty="0"/>
          </a:p>
          <a:p>
            <a:pPr>
              <a:buClr>
                <a:srgbClr val="007CAA"/>
              </a:buClr>
              <a:buSzPct val="100000"/>
            </a:pPr>
            <a:endParaRPr lang="en-US" sz="1500" dirty="0"/>
          </a:p>
          <a:p>
            <a:pPr>
              <a:buClr>
                <a:srgbClr val="007CAA"/>
              </a:buClr>
              <a:buSzPct val="100000"/>
            </a:pPr>
            <a:endParaRPr lang="en-US" sz="1500" dirty="0"/>
          </a:p>
          <a:p>
            <a:pPr>
              <a:buClr>
                <a:srgbClr val="007CAA"/>
              </a:buClr>
              <a:buSzPct val="100000"/>
            </a:pPr>
            <a:endParaRPr lang="en-US" sz="1500" dirty="0"/>
          </a:p>
        </p:txBody>
      </p:sp>
      <p:pic>
        <p:nvPicPr>
          <p:cNvPr id="21" name="Grafik 20">
            <a:extLst>
              <a:ext uri="{FF2B5EF4-FFF2-40B4-BE49-F238E27FC236}">
                <a16:creationId xmlns:a16="http://schemas.microsoft.com/office/drawing/2014/main" id="{155CEFDC-45FF-4D44-8BAA-A4103BF5C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617"/>
          <a:stretch/>
        </p:blipFill>
        <p:spPr>
          <a:xfrm>
            <a:off x="9400972" y="1537384"/>
            <a:ext cx="554428" cy="1080000"/>
          </a:xfrm>
          <a:prstGeom prst="rect">
            <a:avLst/>
          </a:prstGeom>
          <a:ln>
            <a:noFill/>
          </a:ln>
          <a:extLst>
            <a:ext uri="{91240B29-F687-4F45-9708-019B960494DF}">
              <a14:hiddenLine xmlns:a14="http://schemas.microsoft.com/office/drawing/2010/main"/>
            </a:ext>
          </a:extLst>
        </p:spPr>
      </p:pic>
      <p:pic>
        <p:nvPicPr>
          <p:cNvPr id="22" name="Picture 10" descr="CLD 134 Clamp">
            <a:extLst>
              <a:ext uri="{FF2B5EF4-FFF2-40B4-BE49-F238E27FC236}">
                <a16:creationId xmlns:a16="http://schemas.microsoft.com/office/drawing/2014/main" id="{900AEBEC-8053-4F77-B405-04F9614BB5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1908" y="1537384"/>
            <a:ext cx="99655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pic>
        <p:nvPicPr>
          <p:cNvPr id="23" name="Grafik 22">
            <a:extLst>
              <a:ext uri="{FF2B5EF4-FFF2-40B4-BE49-F238E27FC236}">
                <a16:creationId xmlns:a16="http://schemas.microsoft.com/office/drawing/2014/main" id="{FE899488-0946-4FD9-BAAD-65C6D58EB6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0972" y="4700525"/>
            <a:ext cx="736131" cy="118800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24" name="Grafik 23">
            <a:extLst>
              <a:ext uri="{FF2B5EF4-FFF2-40B4-BE49-F238E27FC236}">
                <a16:creationId xmlns:a16="http://schemas.microsoft.com/office/drawing/2014/main" id="{BB1738A7-71FD-4CF4-884E-1DC824A7B9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5179" y="3119934"/>
            <a:ext cx="939779" cy="1080000"/>
          </a:xfrm>
          <a:prstGeom prst="rect">
            <a:avLst/>
          </a:prstGeom>
        </p:spPr>
      </p:pic>
      <p:pic>
        <p:nvPicPr>
          <p:cNvPr id="25" name="Grafik 24">
            <a:extLst>
              <a:ext uri="{FF2B5EF4-FFF2-40B4-BE49-F238E27FC236}">
                <a16:creationId xmlns:a16="http://schemas.microsoft.com/office/drawing/2014/main" id="{9A7FFCA6-48F5-48CD-A5DF-84DA34D090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189" t="19953" r="25027" b="20638"/>
          <a:stretch/>
        </p:blipFill>
        <p:spPr>
          <a:xfrm>
            <a:off x="10610850" y="1388610"/>
            <a:ext cx="1133475" cy="1326015"/>
          </a:xfrm>
          <a:prstGeom prst="rect">
            <a:avLst/>
          </a:prstGeom>
        </p:spPr>
      </p:pic>
      <p:pic>
        <p:nvPicPr>
          <p:cNvPr id="17" name="Picture 3" descr="a6">
            <a:extLst>
              <a:ext uri="{FF2B5EF4-FFF2-40B4-BE49-F238E27FC236}">
                <a16:creationId xmlns:a16="http://schemas.microsoft.com/office/drawing/2014/main" id="{A8C9E681-78C8-4439-BACC-D18D88FC9D1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6998" y="2970990"/>
            <a:ext cx="1839332" cy="1440000"/>
          </a:xfrm>
          <a:prstGeom prst="rect">
            <a:avLst/>
          </a:prstGeom>
          <a:noFill/>
          <a:extLst>
            <a:ext uri="{909E8E84-426E-40DD-AFC4-6F175D3DCCD1}">
              <a14:hiddenFill xmlns:a14="http://schemas.microsoft.com/office/drawing/2010/main">
                <a:solidFill>
                  <a:srgbClr val="FFFFFF"/>
                </a:solidFill>
              </a14:hiddenFill>
            </a:ext>
          </a:extLst>
        </p:spPr>
      </p:pic>
      <p:sp>
        <p:nvSpPr>
          <p:cNvPr id="16" name="Foliennummernplatzhalter 15">
            <a:extLst>
              <a:ext uri="{FF2B5EF4-FFF2-40B4-BE49-F238E27FC236}">
                <a16:creationId xmlns:a16="http://schemas.microsoft.com/office/drawing/2014/main" id="{88CECE73-1F86-4602-B73C-ACA815C9B34A}"/>
              </a:ext>
            </a:extLst>
          </p:cNvPr>
          <p:cNvSpPr>
            <a:spLocks noGrp="1"/>
          </p:cNvSpPr>
          <p:nvPr>
            <p:ph type="sldNum" sz="quarter" idx="16"/>
          </p:nvPr>
        </p:nvSpPr>
        <p:spPr/>
        <p:txBody>
          <a:bodyPr/>
          <a:lstStyle/>
          <a:p>
            <a:r>
              <a:rPr lang="en-US"/>
              <a:t>Slide </a:t>
            </a:r>
            <a:fld id="{6860201D-484A-44CF-A475-010529F25901}" type="slidenum">
              <a:rPr lang="en-US" smtClean="0"/>
              <a:t>11</a:t>
            </a:fld>
            <a:endParaRPr lang="en-US" dirty="0"/>
          </a:p>
        </p:txBody>
      </p:sp>
      <p:sp>
        <p:nvSpPr>
          <p:cNvPr id="18" name="Fußzeilenplatzhalter 17">
            <a:extLst>
              <a:ext uri="{FF2B5EF4-FFF2-40B4-BE49-F238E27FC236}">
                <a16:creationId xmlns:a16="http://schemas.microsoft.com/office/drawing/2014/main" id="{DCA2AB59-0843-4D8E-BB58-0394A0729825}"/>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51348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en-US" dirty="0"/>
              <a:t>4. Measuring device segmentation</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en-US" dirty="0"/>
          </a:p>
        </p:txBody>
      </p:sp>
      <p:pic>
        <p:nvPicPr>
          <p:cNvPr id="10" name="Bildplatzhalter 3">
            <a:extLst>
              <a:ext uri="{FF2B5EF4-FFF2-40B4-BE49-F238E27FC236}">
                <a16:creationId xmlns:a16="http://schemas.microsoft.com/office/drawing/2014/main" id="{AF76DA3D-BA02-442B-9905-A9B6628E1EE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657" b="2657"/>
          <a:stretch>
            <a:fillRect/>
          </a:stretch>
        </p:blipFill>
        <p:spPr>
          <a:xfrm>
            <a:off x="827089" y="2785532"/>
            <a:ext cx="11039474" cy="3307292"/>
          </a:xfrm>
          <a:solidFill>
            <a:schemeClr val="accent3"/>
          </a:solidFill>
        </p:spPr>
      </p:pic>
      <p:pic>
        <p:nvPicPr>
          <p:cNvPr id="11" name="Grafik 10">
            <a:extLst>
              <a:ext uri="{FF2B5EF4-FFF2-40B4-BE49-F238E27FC236}">
                <a16:creationId xmlns:a16="http://schemas.microsoft.com/office/drawing/2014/main" id="{A7FFA096-4C1D-4515-B336-C19366168B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17"/>
          <a:stretch/>
        </p:blipFill>
        <p:spPr>
          <a:xfrm>
            <a:off x="3702680" y="3505785"/>
            <a:ext cx="1014396" cy="1975992"/>
          </a:xfrm>
          <a:prstGeom prst="rect">
            <a:avLst/>
          </a:prstGeom>
          <a:ln>
            <a:noFill/>
          </a:ln>
          <a:extLst>
            <a:ext uri="{91240B29-F687-4F45-9708-019B960494DF}">
              <a14:hiddenLine xmlns:a14="http://schemas.microsoft.com/office/drawing/2010/main"/>
            </a:ext>
          </a:extLst>
        </p:spPr>
      </p:pic>
      <p:pic>
        <p:nvPicPr>
          <p:cNvPr id="12" name="Grafik 11">
            <a:extLst>
              <a:ext uri="{FF2B5EF4-FFF2-40B4-BE49-F238E27FC236}">
                <a16:creationId xmlns:a16="http://schemas.microsoft.com/office/drawing/2014/main" id="{2C66FF11-92E4-4E57-A22D-DF1CD8ED9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8326" y="3328293"/>
            <a:ext cx="1346844" cy="2173592"/>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3" name="Grafik 12">
            <a:extLst>
              <a:ext uri="{FF2B5EF4-FFF2-40B4-BE49-F238E27FC236}">
                <a16:creationId xmlns:a16="http://schemas.microsoft.com/office/drawing/2014/main" id="{F9AD50C5-49CB-48DE-B174-0259B3B19C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7489" y="3505785"/>
            <a:ext cx="1719444" cy="1975992"/>
          </a:xfrm>
          <a:prstGeom prst="rect">
            <a:avLst/>
          </a:prstGeom>
        </p:spPr>
      </p:pic>
      <p:pic>
        <p:nvPicPr>
          <p:cNvPr id="14" name="Grafik 13">
            <a:extLst>
              <a:ext uri="{FF2B5EF4-FFF2-40B4-BE49-F238E27FC236}">
                <a16:creationId xmlns:a16="http://schemas.microsoft.com/office/drawing/2014/main" id="{98599F68-AA5A-4102-B819-897632FE5B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189" t="19953" r="25027" b="20638"/>
          <a:stretch/>
        </p:blipFill>
        <p:spPr>
          <a:xfrm>
            <a:off x="5236238" y="3101472"/>
            <a:ext cx="2073834" cy="2426110"/>
          </a:xfrm>
          <a:prstGeom prst="rect">
            <a:avLst/>
          </a:prstGeom>
        </p:spPr>
      </p:pic>
      <p:pic>
        <p:nvPicPr>
          <p:cNvPr id="15" name="Grafik 14">
            <a:extLst>
              <a:ext uri="{FF2B5EF4-FFF2-40B4-BE49-F238E27FC236}">
                <a16:creationId xmlns:a16="http://schemas.microsoft.com/office/drawing/2014/main" id="{58605919-3092-4DD4-ACD1-F8654242BE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4129" y="3541851"/>
            <a:ext cx="1788848" cy="1939926"/>
          </a:xfrm>
          <a:prstGeom prst="rect">
            <a:avLst/>
          </a:prstGeom>
        </p:spPr>
      </p:pic>
      <p:sp>
        <p:nvSpPr>
          <p:cNvPr id="18" name="Foliennummernplatzhalter 17">
            <a:extLst>
              <a:ext uri="{FF2B5EF4-FFF2-40B4-BE49-F238E27FC236}">
                <a16:creationId xmlns:a16="http://schemas.microsoft.com/office/drawing/2014/main" id="{36A02BFD-F7C1-464D-ACDD-27630AC967CA}"/>
              </a:ext>
            </a:extLst>
          </p:cNvPr>
          <p:cNvSpPr>
            <a:spLocks noGrp="1"/>
          </p:cNvSpPr>
          <p:nvPr>
            <p:ph type="sldNum" sz="quarter" idx="20"/>
          </p:nvPr>
        </p:nvSpPr>
        <p:spPr/>
        <p:txBody>
          <a:bodyPr/>
          <a:lstStyle/>
          <a:p>
            <a:r>
              <a:rPr lang="en-US"/>
              <a:t>Slide </a:t>
            </a:r>
            <a:fld id="{F223E11C-A0B1-4EAE-B7B7-38D0172FABA1}" type="slidenum">
              <a:rPr lang="en-US" smtClean="0"/>
              <a:t>12</a:t>
            </a:fld>
            <a:endParaRPr lang="en-US" dirty="0"/>
          </a:p>
        </p:txBody>
      </p:sp>
      <p:sp>
        <p:nvSpPr>
          <p:cNvPr id="19" name="Fußzeilenplatzhalter 18">
            <a:extLst>
              <a:ext uri="{FF2B5EF4-FFF2-40B4-BE49-F238E27FC236}">
                <a16:creationId xmlns:a16="http://schemas.microsoft.com/office/drawing/2014/main" id="{ABF4BDFE-CECC-48C8-BA59-2C845F32AA3A}"/>
              </a:ext>
            </a:extLst>
          </p:cNvPr>
          <p:cNvSpPr>
            <a:spLocks noGrp="1"/>
          </p:cNvSpPr>
          <p:nvPr>
            <p:ph type="ftr" sz="quarter" idx="19"/>
          </p:nvPr>
        </p:nvSpPr>
        <p:spPr/>
        <p:txBody>
          <a:bodyPr/>
          <a:lstStyle/>
          <a:p>
            <a:r>
              <a:rPr lang="en-US" dirty="0"/>
              <a:t>Endress+Hauser</a:t>
            </a:r>
          </a:p>
        </p:txBody>
      </p:sp>
    </p:spTree>
    <p:extLst>
      <p:ext uri="{BB962C8B-B14F-4D97-AF65-F5344CB8AC3E}">
        <p14:creationId xmlns:p14="http://schemas.microsoft.com/office/powerpoint/2010/main" val="428896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nplatzhalter 11">
            <a:extLst>
              <a:ext uri="{FF2B5EF4-FFF2-40B4-BE49-F238E27FC236}">
                <a16:creationId xmlns:a16="http://schemas.microsoft.com/office/drawing/2014/main" id="{42A37259-086D-47CB-AD02-829D885D9C18}"/>
              </a:ext>
            </a:extLst>
          </p:cNvPr>
          <p:cNvGraphicFramePr>
            <a:graphicFrameLocks noGrp="1"/>
          </p:cNvGraphicFramePr>
          <p:nvPr>
            <p:ph type="tbl" idx="1"/>
            <p:extLst>
              <p:ext uri="{D42A27DB-BD31-4B8C-83A1-F6EECF244321}">
                <p14:modId xmlns:p14="http://schemas.microsoft.com/office/powerpoint/2010/main" val="3859201039"/>
              </p:ext>
            </p:extLst>
          </p:nvPr>
        </p:nvGraphicFramePr>
        <p:xfrm>
          <a:off x="831273" y="1341438"/>
          <a:ext cx="11036472" cy="4871939"/>
        </p:xfrm>
        <a:graphic>
          <a:graphicData uri="http://schemas.openxmlformats.org/drawingml/2006/table">
            <a:tbl>
              <a:tblPr firstRow="1" bandRow="1">
                <a:tableStyleId>{85BE263C-DBD7-4A20-BB59-AAB30ACAA65A}</a:tableStyleId>
              </a:tblPr>
              <a:tblGrid>
                <a:gridCol w="1839412">
                  <a:extLst>
                    <a:ext uri="{9D8B030D-6E8A-4147-A177-3AD203B41FA5}">
                      <a16:colId xmlns:a16="http://schemas.microsoft.com/office/drawing/2014/main" val="3520465176"/>
                    </a:ext>
                  </a:extLst>
                </a:gridCol>
                <a:gridCol w="1839412">
                  <a:extLst>
                    <a:ext uri="{9D8B030D-6E8A-4147-A177-3AD203B41FA5}">
                      <a16:colId xmlns:a16="http://schemas.microsoft.com/office/drawing/2014/main" val="2798847307"/>
                    </a:ext>
                  </a:extLst>
                </a:gridCol>
                <a:gridCol w="1839412">
                  <a:extLst>
                    <a:ext uri="{9D8B030D-6E8A-4147-A177-3AD203B41FA5}">
                      <a16:colId xmlns:a16="http://schemas.microsoft.com/office/drawing/2014/main" val="2266875761"/>
                    </a:ext>
                  </a:extLst>
                </a:gridCol>
                <a:gridCol w="1839412">
                  <a:extLst>
                    <a:ext uri="{9D8B030D-6E8A-4147-A177-3AD203B41FA5}">
                      <a16:colId xmlns:a16="http://schemas.microsoft.com/office/drawing/2014/main" val="1709088464"/>
                    </a:ext>
                  </a:extLst>
                </a:gridCol>
                <a:gridCol w="1839412">
                  <a:extLst>
                    <a:ext uri="{9D8B030D-6E8A-4147-A177-3AD203B41FA5}">
                      <a16:colId xmlns:a16="http://schemas.microsoft.com/office/drawing/2014/main" val="3260585723"/>
                    </a:ext>
                  </a:extLst>
                </a:gridCol>
                <a:gridCol w="1839412">
                  <a:extLst>
                    <a:ext uri="{9D8B030D-6E8A-4147-A177-3AD203B41FA5}">
                      <a16:colId xmlns:a16="http://schemas.microsoft.com/office/drawing/2014/main" val="792828033"/>
                    </a:ext>
                  </a:extLst>
                </a:gridCol>
              </a:tblGrid>
              <a:tr h="692963">
                <a:tc>
                  <a:txBody>
                    <a:bodyPr/>
                    <a:lstStyle/>
                    <a:p>
                      <a:endParaRPr lang="en-US" sz="1000" dirty="0"/>
                    </a:p>
                  </a:txBody>
                  <a:tcPr marL="72000" marR="72000">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err="1"/>
                        <a:t>Smartec</a:t>
                      </a:r>
                      <a:r>
                        <a:rPr lang="en-US" sz="1000" dirty="0"/>
                        <a:t> </a:t>
                      </a:r>
                    </a:p>
                    <a:p>
                      <a:r>
                        <a:rPr lang="en-US" sz="1000" dirty="0"/>
                        <a:t>CLD18</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err="1"/>
                        <a:t>Smartec</a:t>
                      </a:r>
                      <a:r>
                        <a:rPr lang="en-US" sz="1000" dirty="0"/>
                        <a:t> </a:t>
                      </a:r>
                    </a:p>
                    <a:p>
                      <a:r>
                        <a:rPr lang="en-US" sz="1000" dirty="0"/>
                        <a:t>CLD134</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err="1"/>
                        <a:t>Indumax</a:t>
                      </a:r>
                      <a:endParaRPr lang="en-US" sz="1000" dirty="0"/>
                    </a:p>
                    <a:p>
                      <a:r>
                        <a:rPr lang="en-US" sz="1000" dirty="0"/>
                        <a:t>CLS54D</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err="1"/>
                        <a:t>Memosens</a:t>
                      </a:r>
                      <a:r>
                        <a:rPr lang="en-US" sz="1000" dirty="0"/>
                        <a:t> </a:t>
                      </a:r>
                    </a:p>
                    <a:p>
                      <a:r>
                        <a:rPr lang="en-US" sz="1000" dirty="0"/>
                        <a:t>CLS82D</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a:t>Promag </a:t>
                      </a:r>
                    </a:p>
                    <a:p>
                      <a:r>
                        <a:rPr lang="en-US" sz="1000" dirty="0"/>
                        <a:t>H100</a:t>
                      </a:r>
                    </a:p>
                  </a:txBody>
                  <a:tcPr marL="72000" marR="72000">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5490998"/>
                  </a:ext>
                </a:extLst>
              </a:tr>
              <a:tr h="1206503">
                <a:tc>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sz="1000" dirty="0"/>
                        <a:t>Advantages</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28588" indent="-128588"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Robust sensor for plant engineering</a:t>
                      </a:r>
                    </a:p>
                    <a:p>
                      <a:pPr marL="128588" indent="-128588"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IP69K</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Measuring range switching</a:t>
                      </a:r>
                    </a:p>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Concentration tables</a:t>
                      </a:r>
                    </a:p>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Conductivity or concentration display</a:t>
                      </a:r>
                    </a:p>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Highly accurate conductivity measurement</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Measuring range switching</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Conductivity or concentration display</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Digital sensor</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err="1">
                          <a:solidFill>
                            <a:srgbClr val="000000"/>
                          </a:solidFill>
                          <a:effectLst/>
                          <a:latin typeface="E+H Serif"/>
                        </a:rPr>
                        <a:t>Memosens</a:t>
                      </a:r>
                      <a:r>
                        <a:rPr lang="en-US" sz="1000" dirty="0">
                          <a:solidFill>
                            <a:srgbClr val="000000"/>
                          </a:solidFill>
                          <a:effectLst/>
                          <a:latin typeface="E+H Serif"/>
                        </a:rPr>
                        <a:t> </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Highly accurate conductivity measurement</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b"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Measuring range switching</a:t>
                      </a:r>
                    </a:p>
                    <a:p>
                      <a:pPr marL="171450" marR="0" lvl="0" indent="-171450" algn="l" defTabSz="914400" rtl="0" eaLnBrk="1" fontAlgn="b"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en-US" sz="1000" dirty="0">
                          <a:solidFill>
                            <a:srgbClr val="000000"/>
                          </a:solidFill>
                          <a:effectLst/>
                          <a:latin typeface="E+H Serif"/>
                        </a:rPr>
                        <a:t>Conductivity or concentration display</a:t>
                      </a:r>
                    </a:p>
                    <a:p>
                      <a:pPr marL="171450" indent="-171450" algn="l" fontAlgn="b">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Digital sensor</a:t>
                      </a:r>
                    </a:p>
                    <a:p>
                      <a:pPr marL="171450" indent="-171450" algn="l" fontAlgn="b">
                        <a:lnSpc>
                          <a:spcPct val="100000"/>
                        </a:lnSpc>
                        <a:spcAft>
                          <a:spcPts val="100"/>
                        </a:spcAft>
                        <a:buClr>
                          <a:srgbClr val="007CAA"/>
                        </a:buClr>
                        <a:buSzPct val="100000"/>
                        <a:buFont typeface="E+H Serif" panose="02020403050405020404" pitchFamily="18" charset="0"/>
                        <a:buChar char="•"/>
                      </a:pPr>
                      <a:r>
                        <a:rPr lang="en-US" sz="1000" dirty="0" err="1">
                          <a:solidFill>
                            <a:srgbClr val="000000"/>
                          </a:solidFill>
                          <a:effectLst/>
                          <a:latin typeface="E+H Serif"/>
                        </a:rPr>
                        <a:t>Memosens</a:t>
                      </a:r>
                      <a:endParaRPr lang="en-US" sz="1000" b="0" i="0" u="none" strike="noStrike" dirty="0">
                        <a:solidFill>
                          <a:srgbClr val="000000"/>
                        </a:solidFill>
                        <a:effectLst/>
                        <a:latin typeface="E+H Serif" panose="02020403050405020404" pitchFamily="18" charset="0"/>
                      </a:endParaRPr>
                    </a:p>
                    <a:p>
                      <a:pPr marL="171450" indent="-171450" algn="l" fontAlgn="b">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For small pipe nominal diameters</a:t>
                      </a:r>
                      <a:endParaRPr lang="en-US" sz="1000" b="0" i="0" u="none" strike="noStrike" dirty="0">
                        <a:solidFill>
                          <a:srgbClr val="000000"/>
                        </a:solidFill>
                        <a:effectLst/>
                        <a:latin typeface="E+H Weidemann Com Book" panose="02000503050000020004" pitchFamily="2" charset="0"/>
                      </a:endParaRP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Flow sensor with integrated conductivity measurement</a:t>
                      </a:r>
                    </a:p>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IP69K</a:t>
                      </a:r>
                    </a:p>
                    <a:p>
                      <a:pPr marL="171450" indent="-171450" algn="l" fontAlgn="t">
                        <a:lnSpc>
                          <a:spcPct val="100000"/>
                        </a:lnSpc>
                        <a:spcAft>
                          <a:spcPts val="100"/>
                        </a:spcAft>
                        <a:buClr>
                          <a:srgbClr val="007CAA"/>
                        </a:buClr>
                        <a:buSzPct val="100000"/>
                        <a:buFont typeface="E+H Serif" panose="02020403050405020404" pitchFamily="18" charset="0"/>
                        <a:buChar char="•"/>
                      </a:pPr>
                      <a:r>
                        <a:rPr lang="en-US" sz="1000" dirty="0">
                          <a:solidFill>
                            <a:srgbClr val="000000"/>
                          </a:solidFill>
                          <a:effectLst/>
                          <a:latin typeface="E+H Serif"/>
                        </a:rPr>
                        <a:t>Small pipe nominal diameters</a:t>
                      </a:r>
                    </a:p>
                  </a:txBody>
                  <a:tcPr marL="72000" marR="72000" marT="72000" marB="72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7326645"/>
                  </a:ext>
                </a:extLst>
              </a:tr>
              <a:tr h="574944">
                <a:tc>
                  <a:txBody>
                    <a:bodyPr/>
                    <a:lstStyle/>
                    <a:p>
                      <a:r>
                        <a:rPr lang="en-US" sz="1000" dirty="0"/>
                        <a:t>Measuring range</a:t>
                      </a:r>
                    </a:p>
                  </a:txBody>
                  <a:tcPr marL="72000" marR="72000" marT="72000" marB="72000"/>
                </a:tc>
                <a:tc>
                  <a:txBody>
                    <a:bodyPr/>
                    <a:lstStyle/>
                    <a:p>
                      <a:pPr algn="l" fontAlgn="ctr"/>
                      <a:r>
                        <a:rPr lang="en-US" sz="1000" dirty="0">
                          <a:solidFill>
                            <a:srgbClr val="000000"/>
                          </a:solidFill>
                          <a:effectLst/>
                          <a:latin typeface="E+H Serif"/>
                        </a:rPr>
                        <a:t>0.2 to 1,000 </a:t>
                      </a:r>
                      <a:r>
                        <a:rPr lang="en-US" sz="1000" dirty="0" err="1">
                          <a:solidFill>
                            <a:srgbClr val="000000"/>
                          </a:solidFill>
                          <a:effectLst/>
                          <a:latin typeface="E+H Serif"/>
                        </a:rPr>
                        <a:t>mS</a:t>
                      </a:r>
                      <a:r>
                        <a:rPr lang="en-US" sz="1000" dirty="0">
                          <a:solidFill>
                            <a:srgbClr val="000000"/>
                          </a:solidFill>
                          <a:effectLst/>
                          <a:latin typeface="E+H Serif"/>
                        </a:rPr>
                        <a:t>/cm, </a:t>
                      </a:r>
                      <a:br>
                        <a:rPr lang="en-US" sz="1000" dirty="0">
                          <a:solidFill>
                            <a:srgbClr val="000000"/>
                          </a:solidFill>
                          <a:effectLst/>
                          <a:latin typeface="E+H Serif"/>
                        </a:rPr>
                      </a:br>
                      <a:r>
                        <a:rPr lang="en-US" sz="1000" dirty="0" err="1">
                          <a:solidFill>
                            <a:srgbClr val="000000"/>
                          </a:solidFill>
                          <a:effectLst/>
                          <a:latin typeface="E+H Serif"/>
                        </a:rPr>
                        <a:t>autom</a:t>
                      </a:r>
                      <a:r>
                        <a:rPr lang="en-US" sz="1000" dirty="0">
                          <a:solidFill>
                            <a:srgbClr val="000000"/>
                          </a:solidFill>
                          <a:effectLst/>
                          <a:latin typeface="E+H Serif"/>
                        </a:rPr>
                        <a:t>. measuring range selection</a:t>
                      </a:r>
                    </a:p>
                  </a:txBody>
                  <a:tcPr marL="72000" marR="72000" marT="72000" marB="72000" anchor="ctr"/>
                </a:tc>
                <a:tc>
                  <a:txBody>
                    <a:bodyPr/>
                    <a:lstStyle/>
                    <a:p>
                      <a:pPr algn="l" fontAlgn="ctr"/>
                      <a:r>
                        <a:rPr lang="en-US" sz="1000" dirty="0">
                          <a:solidFill>
                            <a:srgbClr val="000000"/>
                          </a:solidFill>
                          <a:effectLst/>
                          <a:latin typeface="E+H Serif"/>
                        </a:rPr>
                        <a:t>0.1 to 2,000 </a:t>
                      </a:r>
                      <a:r>
                        <a:rPr lang="en-US" sz="1000" dirty="0" err="1">
                          <a:solidFill>
                            <a:srgbClr val="000000"/>
                          </a:solidFill>
                          <a:effectLst/>
                          <a:latin typeface="E+H Serif"/>
                        </a:rPr>
                        <a:t>mS</a:t>
                      </a:r>
                      <a:r>
                        <a:rPr lang="en-US" sz="1000" dirty="0">
                          <a:solidFill>
                            <a:srgbClr val="000000"/>
                          </a:solidFill>
                          <a:effectLst/>
                          <a:latin typeface="E+H Serif"/>
                        </a:rPr>
                        <a:t>/cm,</a:t>
                      </a:r>
                      <a:br>
                        <a:rPr lang="en-US" sz="1000" dirty="0">
                          <a:solidFill>
                            <a:srgbClr val="000000"/>
                          </a:solidFill>
                          <a:effectLst/>
                          <a:latin typeface="E+H Serif"/>
                        </a:rPr>
                      </a:br>
                      <a:r>
                        <a:rPr lang="en-US" sz="1000" dirty="0" err="1">
                          <a:solidFill>
                            <a:srgbClr val="000000"/>
                          </a:solidFill>
                          <a:effectLst/>
                          <a:latin typeface="E+H Serif"/>
                        </a:rPr>
                        <a:t>autom</a:t>
                      </a:r>
                      <a:r>
                        <a:rPr lang="en-US" sz="1000" dirty="0">
                          <a:solidFill>
                            <a:srgbClr val="000000"/>
                          </a:solidFill>
                          <a:effectLst/>
                          <a:latin typeface="E+H Serif"/>
                        </a:rPr>
                        <a:t>. measuring range selection</a:t>
                      </a:r>
                    </a:p>
                  </a:txBody>
                  <a:tcPr marL="72000" marR="72000" marT="72000" marB="72000" anchor="ctr"/>
                </a:tc>
                <a:tc>
                  <a:txBody>
                    <a:bodyPr/>
                    <a:lstStyle/>
                    <a:p>
                      <a:pPr algn="l" fontAlgn="ctr"/>
                      <a:r>
                        <a:rPr lang="en-US" sz="1000" dirty="0">
                          <a:solidFill>
                            <a:srgbClr val="000000"/>
                          </a:solidFill>
                          <a:effectLst/>
                          <a:latin typeface="E+H Serif"/>
                        </a:rPr>
                        <a:t>0.1 to 2,000 </a:t>
                      </a:r>
                      <a:r>
                        <a:rPr lang="en-US" sz="1000" dirty="0" err="1">
                          <a:solidFill>
                            <a:srgbClr val="000000"/>
                          </a:solidFill>
                          <a:effectLst/>
                          <a:latin typeface="E+H Serif"/>
                        </a:rPr>
                        <a:t>mS</a:t>
                      </a:r>
                      <a:r>
                        <a:rPr lang="en-US" sz="1000" dirty="0">
                          <a:solidFill>
                            <a:srgbClr val="000000"/>
                          </a:solidFill>
                          <a:effectLst/>
                          <a:latin typeface="E+H Serif"/>
                        </a:rPr>
                        <a:t>/cm             </a:t>
                      </a:r>
                      <a:r>
                        <a:rPr lang="en-US" sz="1000" dirty="0" err="1">
                          <a:solidFill>
                            <a:srgbClr val="000000"/>
                          </a:solidFill>
                          <a:effectLst/>
                          <a:latin typeface="E+H Serif"/>
                        </a:rPr>
                        <a:t>autom</a:t>
                      </a:r>
                      <a:r>
                        <a:rPr lang="en-US" sz="1000" dirty="0">
                          <a:solidFill>
                            <a:srgbClr val="000000"/>
                          </a:solidFill>
                          <a:effectLst/>
                          <a:latin typeface="E+H Serif"/>
                        </a:rPr>
                        <a:t>. measuring range selection</a:t>
                      </a:r>
                    </a:p>
                  </a:txBody>
                  <a:tcPr marL="72000" marR="72000" marT="72000" marB="72000" anchor="ctr"/>
                </a:tc>
                <a:tc>
                  <a:txBody>
                    <a:bodyPr/>
                    <a:lstStyle/>
                    <a:p>
                      <a:pPr algn="l" fontAlgn="ctr"/>
                      <a:r>
                        <a:rPr lang="en-US" sz="1000" dirty="0">
                          <a:solidFill>
                            <a:srgbClr val="000000"/>
                          </a:solidFill>
                          <a:effectLst/>
                          <a:latin typeface="E+H Serif"/>
                        </a:rPr>
                        <a:t>1 µS/cm to 500 </a:t>
                      </a:r>
                      <a:r>
                        <a:rPr lang="en-US" sz="1000" dirty="0" err="1">
                          <a:solidFill>
                            <a:srgbClr val="000000"/>
                          </a:solidFill>
                          <a:effectLst/>
                          <a:latin typeface="E+H Serif"/>
                        </a:rPr>
                        <a:t>mS</a:t>
                      </a:r>
                      <a:r>
                        <a:rPr lang="en-US" sz="1000" dirty="0">
                          <a:solidFill>
                            <a:srgbClr val="000000"/>
                          </a:solidFill>
                          <a:effectLst/>
                          <a:latin typeface="E+H Serif"/>
                        </a:rPr>
                        <a:t>/cm</a:t>
                      </a:r>
                    </a:p>
                  </a:txBody>
                  <a:tcPr marL="72000" marR="72000" marT="72000" marB="72000" anchor="ctr"/>
                </a:tc>
                <a:tc>
                  <a:txBody>
                    <a:bodyPr/>
                    <a:lstStyle/>
                    <a:p>
                      <a:pPr algn="l" fontAlgn="ctr"/>
                      <a:r>
                        <a:rPr lang="en-US" sz="1000" dirty="0">
                          <a:solidFill>
                            <a:srgbClr val="000000"/>
                          </a:solidFill>
                          <a:effectLst/>
                          <a:latin typeface="E+H Serif"/>
                        </a:rPr>
                        <a:t>5 µS to 150 </a:t>
                      </a:r>
                      <a:r>
                        <a:rPr lang="en-US" sz="1000" dirty="0" err="1">
                          <a:solidFill>
                            <a:srgbClr val="000000"/>
                          </a:solidFill>
                          <a:effectLst/>
                          <a:latin typeface="E+H Serif"/>
                        </a:rPr>
                        <a:t>mS</a:t>
                      </a:r>
                      <a:r>
                        <a:rPr lang="en-US" sz="1000" dirty="0">
                          <a:solidFill>
                            <a:srgbClr val="000000"/>
                          </a:solidFill>
                          <a:effectLst/>
                          <a:latin typeface="E+H Serif"/>
                        </a:rPr>
                        <a:t>/cm</a:t>
                      </a:r>
                    </a:p>
                  </a:txBody>
                  <a:tcPr marL="72000" marR="72000" marT="72000" marB="72000" anchor="ctr"/>
                </a:tc>
                <a:extLst>
                  <a:ext uri="{0D108BD9-81ED-4DB2-BD59-A6C34878D82A}">
                    <a16:rowId xmlns:a16="http://schemas.microsoft.com/office/drawing/2014/main" val="970053777"/>
                  </a:ext>
                </a:extLst>
              </a:tr>
              <a:tr h="354644">
                <a:tc>
                  <a:txBody>
                    <a:bodyPr/>
                    <a:lstStyle/>
                    <a:p>
                      <a:r>
                        <a:rPr lang="en-US" sz="1000" dirty="0"/>
                        <a:t>Accuracy</a:t>
                      </a:r>
                    </a:p>
                  </a:txBody>
                  <a:tcPr marL="72000" marR="72000" marT="72000" marB="72000"/>
                </a:tc>
                <a:tc>
                  <a:txBody>
                    <a:bodyPr/>
                    <a:lstStyle/>
                    <a:p>
                      <a:pPr algn="l" fontAlgn="ctr"/>
                      <a:r>
                        <a:rPr lang="en-US" sz="1000" dirty="0">
                          <a:solidFill>
                            <a:srgbClr val="000000"/>
                          </a:solidFill>
                          <a:effectLst/>
                          <a:latin typeface="E+H Serif"/>
                        </a:rPr>
                        <a:t>2 % of the measured value</a:t>
                      </a:r>
                    </a:p>
                  </a:txBody>
                  <a:tcPr marL="72000" marR="72000" marT="72000" marB="72000" anchor="ctr"/>
                </a:tc>
                <a:tc>
                  <a:txBody>
                    <a:bodyPr/>
                    <a:lstStyle/>
                    <a:p>
                      <a:pPr algn="l" fontAlgn="ctr"/>
                      <a:r>
                        <a:rPr lang="en-US" sz="1000" dirty="0">
                          <a:solidFill>
                            <a:srgbClr val="000000"/>
                          </a:solidFill>
                          <a:effectLst/>
                          <a:latin typeface="E+H Serif"/>
                        </a:rPr>
                        <a:t>0.5 % of the measured value</a:t>
                      </a:r>
                    </a:p>
                  </a:txBody>
                  <a:tcPr marL="72000" marR="72000" marT="72000" marB="72000" anchor="ctr"/>
                </a:tc>
                <a:tc>
                  <a:txBody>
                    <a:bodyPr/>
                    <a:lstStyle/>
                    <a:p>
                      <a:pPr algn="l" fontAlgn="ctr"/>
                      <a:r>
                        <a:rPr lang="en-US" sz="1000" dirty="0">
                          <a:solidFill>
                            <a:srgbClr val="000000"/>
                          </a:solidFill>
                          <a:effectLst/>
                          <a:latin typeface="E+H Serif"/>
                        </a:rPr>
                        <a:t>0.5 % of the measured value</a:t>
                      </a:r>
                    </a:p>
                  </a:txBody>
                  <a:tcPr marL="72000" marR="72000" marT="72000" marB="72000" anchor="ctr"/>
                </a:tc>
                <a:tc>
                  <a:txBody>
                    <a:bodyPr/>
                    <a:lstStyle/>
                    <a:p>
                      <a:pPr algn="l" fontAlgn="ctr"/>
                      <a:r>
                        <a:rPr lang="en-US" sz="1000" dirty="0">
                          <a:solidFill>
                            <a:srgbClr val="000000"/>
                          </a:solidFill>
                          <a:effectLst/>
                          <a:latin typeface="E+H Serif"/>
                        </a:rPr>
                        <a:t>4 % of the measured value</a:t>
                      </a:r>
                    </a:p>
                  </a:txBody>
                  <a:tcPr marL="72000" marR="72000" marT="72000" marB="72000" anchor="ctr"/>
                </a:tc>
                <a:tc>
                  <a:txBody>
                    <a:bodyPr/>
                    <a:lstStyle/>
                    <a:p>
                      <a:pPr algn="l" fontAlgn="ctr"/>
                      <a:r>
                        <a:rPr lang="en-US" sz="1000" dirty="0">
                          <a:solidFill>
                            <a:srgbClr val="000000"/>
                          </a:solidFill>
                          <a:effectLst/>
                          <a:latin typeface="E+H Serif"/>
                        </a:rPr>
                        <a:t>Not specified</a:t>
                      </a:r>
                    </a:p>
                  </a:txBody>
                  <a:tcPr marL="72000" marR="72000" marT="72000" marB="72000" anchor="ctr"/>
                </a:tc>
                <a:extLst>
                  <a:ext uri="{0D108BD9-81ED-4DB2-BD59-A6C34878D82A}">
                    <a16:rowId xmlns:a16="http://schemas.microsoft.com/office/drawing/2014/main" val="71932599"/>
                  </a:ext>
                </a:extLst>
              </a:tr>
              <a:tr h="354644">
                <a:tc>
                  <a:txBody>
                    <a:bodyPr/>
                    <a:lstStyle/>
                    <a:p>
                      <a:r>
                        <a:rPr lang="en-US" sz="1000" dirty="0"/>
                        <a:t>Reproducibility</a:t>
                      </a:r>
                    </a:p>
                  </a:txBody>
                  <a:tcPr marL="72000" marR="72000" marT="72000" marB="72000"/>
                </a:tc>
                <a:tc>
                  <a:txBody>
                    <a:bodyPr/>
                    <a:lstStyle/>
                    <a:p>
                      <a:pPr algn="l" fontAlgn="ctr"/>
                      <a:r>
                        <a:rPr lang="en-US" sz="1000" dirty="0">
                          <a:solidFill>
                            <a:srgbClr val="000000"/>
                          </a:solidFill>
                          <a:effectLst/>
                          <a:latin typeface="E+H Serif"/>
                        </a:rPr>
                        <a:t>0.5 % of the measured value</a:t>
                      </a:r>
                    </a:p>
                  </a:txBody>
                  <a:tcPr marL="72000" marR="72000" marT="72000" marB="72000" anchor="ctr"/>
                </a:tc>
                <a:tc>
                  <a:txBody>
                    <a:bodyPr/>
                    <a:lstStyle/>
                    <a:p>
                      <a:pPr algn="l" fontAlgn="ctr"/>
                      <a:r>
                        <a:rPr lang="en-US" sz="1000" dirty="0">
                          <a:solidFill>
                            <a:srgbClr val="000000"/>
                          </a:solidFill>
                          <a:effectLst/>
                          <a:latin typeface="E+H Serif"/>
                        </a:rPr>
                        <a:t>0.2 % of the measured value</a:t>
                      </a:r>
                    </a:p>
                  </a:txBody>
                  <a:tcPr marL="72000" marR="72000" marT="72000" marB="72000" anchor="ctr"/>
                </a:tc>
                <a:tc>
                  <a:txBody>
                    <a:bodyPr/>
                    <a:lstStyle/>
                    <a:p>
                      <a:pPr algn="l" fontAlgn="ctr"/>
                      <a:r>
                        <a:rPr lang="en-US" sz="1000" dirty="0">
                          <a:solidFill>
                            <a:srgbClr val="000000"/>
                          </a:solidFill>
                          <a:effectLst/>
                          <a:latin typeface="E+H Serif"/>
                        </a:rPr>
                        <a:t>0.2 % of the measured value</a:t>
                      </a:r>
                    </a:p>
                  </a:txBody>
                  <a:tcPr marL="72000" marR="72000" marT="72000" marB="72000" anchor="ctr"/>
                </a:tc>
                <a:tc>
                  <a:txBody>
                    <a:bodyPr/>
                    <a:lstStyle/>
                    <a:p>
                      <a:pPr algn="l" fontAlgn="ctr"/>
                      <a:r>
                        <a:rPr lang="en-US" sz="1000" dirty="0">
                          <a:solidFill>
                            <a:srgbClr val="000000"/>
                          </a:solidFill>
                          <a:effectLst/>
                          <a:latin typeface="E+H Serif"/>
                        </a:rPr>
                        <a:t>0.2 % of the measured value</a:t>
                      </a:r>
                    </a:p>
                  </a:txBody>
                  <a:tcPr marL="72000" marR="72000" marT="72000" marB="72000" anchor="ctr"/>
                </a:tc>
                <a:tc>
                  <a:txBody>
                    <a:bodyPr/>
                    <a:lstStyle/>
                    <a:p>
                      <a:pPr algn="l" fontAlgn="ctr"/>
                      <a:r>
                        <a:rPr lang="en-US" sz="1000" dirty="0">
                          <a:solidFill>
                            <a:srgbClr val="000000"/>
                          </a:solidFill>
                          <a:effectLst/>
                          <a:latin typeface="E+H Serif"/>
                        </a:rPr>
                        <a:t>+- 1 % of the measured value</a:t>
                      </a:r>
                    </a:p>
                  </a:txBody>
                  <a:tcPr marL="72000" marR="72000" marT="72000" marB="72000" anchor="ctr"/>
                </a:tc>
                <a:extLst>
                  <a:ext uri="{0D108BD9-81ED-4DB2-BD59-A6C34878D82A}">
                    <a16:rowId xmlns:a16="http://schemas.microsoft.com/office/drawing/2014/main" val="3623751738"/>
                  </a:ext>
                </a:extLst>
              </a:tr>
              <a:tr h="42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Communication</a:t>
                      </a:r>
                    </a:p>
                    <a:p>
                      <a:endParaRPr lang="en-US" sz="1000" dirty="0"/>
                    </a:p>
                  </a:txBody>
                  <a:tcPr marL="72000" marR="72000" marT="72000" marB="72000"/>
                </a:tc>
                <a:tc>
                  <a:txBody>
                    <a:bodyPr/>
                    <a:lstStyle/>
                    <a:p>
                      <a:pPr algn="ctr" fontAlgn="ctr"/>
                      <a:r>
                        <a:rPr lang="en-US" sz="1000" dirty="0">
                          <a:solidFill>
                            <a:srgbClr val="000000"/>
                          </a:solidFill>
                          <a:effectLst/>
                          <a:latin typeface="E+H Serif"/>
                        </a:rPr>
                        <a:t>-</a:t>
                      </a:r>
                    </a:p>
                  </a:txBody>
                  <a:tcPr marL="72000" marR="72000" marT="72000" marB="72000" anchor="ctr"/>
                </a:tc>
                <a:tc>
                  <a:txBody>
                    <a:bodyPr/>
                    <a:lstStyle/>
                    <a:p>
                      <a:pPr algn="l" fontAlgn="ctr"/>
                      <a:r>
                        <a:rPr lang="en-US" sz="1000" dirty="0">
                          <a:solidFill>
                            <a:srgbClr val="000000"/>
                          </a:solidFill>
                          <a:effectLst/>
                          <a:latin typeface="E+H Serif"/>
                        </a:rPr>
                        <a:t>Hart, </a:t>
                      </a:r>
                      <a:r>
                        <a:rPr lang="en-US" sz="1000" dirty="0" err="1">
                          <a:solidFill>
                            <a:srgbClr val="000000"/>
                          </a:solidFill>
                          <a:effectLst/>
                          <a:latin typeface="E+H Serif"/>
                        </a:rPr>
                        <a:t>Profi</a:t>
                      </a:r>
                      <a:r>
                        <a:rPr lang="en-US" sz="1000" dirty="0">
                          <a:solidFill>
                            <a:srgbClr val="000000"/>
                          </a:solidFill>
                          <a:effectLst/>
                          <a:latin typeface="E+H Serif"/>
                        </a:rPr>
                        <a:t> PA, DP</a:t>
                      </a:r>
                    </a:p>
                  </a:txBody>
                  <a:tcPr marL="72000" marR="72000" marT="72000" marB="72000" anchor="ctr"/>
                </a:tc>
                <a:tc>
                  <a:txBody>
                    <a:bodyPr/>
                    <a:lstStyle/>
                    <a:p>
                      <a:pPr algn="l" fontAlgn="ctr"/>
                      <a:r>
                        <a:rPr lang="en-US" sz="1000" dirty="0">
                          <a:solidFill>
                            <a:srgbClr val="000000"/>
                          </a:solidFill>
                          <a:effectLst/>
                          <a:latin typeface="E+H Serif"/>
                        </a:rPr>
                        <a:t>HART, </a:t>
                      </a:r>
                      <a:r>
                        <a:rPr lang="en-US" sz="1000" dirty="0" err="1">
                          <a:solidFill>
                            <a:srgbClr val="000000"/>
                          </a:solidFill>
                          <a:effectLst/>
                          <a:latin typeface="E+H Serif"/>
                        </a:rPr>
                        <a:t>Profi</a:t>
                      </a:r>
                      <a:r>
                        <a:rPr lang="en-US" sz="1000" dirty="0">
                          <a:solidFill>
                            <a:srgbClr val="000000"/>
                          </a:solidFill>
                          <a:effectLst/>
                          <a:latin typeface="E+H Serif"/>
                        </a:rPr>
                        <a:t> PA + DP,FF, Ethernet/IP, MODBUS</a:t>
                      </a:r>
                    </a:p>
                  </a:txBody>
                  <a:tcPr marL="72000" marR="72000" marT="72000" marB="72000" anchor="ctr"/>
                </a:tc>
                <a:tc>
                  <a:txBody>
                    <a:bodyPr/>
                    <a:lstStyle/>
                    <a:p>
                      <a:pPr algn="l" fontAlgn="ctr"/>
                      <a:r>
                        <a:rPr lang="en-US" sz="1000" dirty="0">
                          <a:solidFill>
                            <a:srgbClr val="000000"/>
                          </a:solidFill>
                          <a:effectLst/>
                          <a:latin typeface="E+H Serif"/>
                        </a:rPr>
                        <a:t>HART, </a:t>
                      </a:r>
                      <a:r>
                        <a:rPr lang="en-US" sz="1000" dirty="0" err="1">
                          <a:solidFill>
                            <a:srgbClr val="000000"/>
                          </a:solidFill>
                          <a:effectLst/>
                          <a:latin typeface="E+H Serif"/>
                        </a:rPr>
                        <a:t>Profi</a:t>
                      </a:r>
                      <a:r>
                        <a:rPr lang="en-US" sz="1000" dirty="0">
                          <a:solidFill>
                            <a:srgbClr val="000000"/>
                          </a:solidFill>
                          <a:effectLst/>
                          <a:latin typeface="E+H Serif"/>
                        </a:rPr>
                        <a:t> PA + DP, FF, Ethernet/IP, MODBUS</a:t>
                      </a:r>
                    </a:p>
                  </a:txBody>
                  <a:tcPr marL="72000" marR="72000" marT="72000" marB="72000" anchor="ctr"/>
                </a:tc>
                <a:tc>
                  <a:txBody>
                    <a:bodyPr/>
                    <a:lstStyle/>
                    <a:p>
                      <a:pPr algn="l" fontAlgn="ctr"/>
                      <a:r>
                        <a:rPr lang="en-US" sz="1000" dirty="0">
                          <a:solidFill>
                            <a:srgbClr val="000000"/>
                          </a:solidFill>
                          <a:effectLst/>
                          <a:latin typeface="E+H Serif"/>
                        </a:rPr>
                        <a:t>HART, </a:t>
                      </a:r>
                      <a:r>
                        <a:rPr lang="en-US" sz="1000" dirty="0" err="1">
                          <a:solidFill>
                            <a:srgbClr val="000000"/>
                          </a:solidFill>
                          <a:effectLst/>
                          <a:latin typeface="E+H Serif"/>
                        </a:rPr>
                        <a:t>Profi</a:t>
                      </a:r>
                      <a:r>
                        <a:rPr lang="en-US" sz="1000" dirty="0">
                          <a:solidFill>
                            <a:srgbClr val="000000"/>
                          </a:solidFill>
                          <a:effectLst/>
                          <a:latin typeface="E+H Serif"/>
                        </a:rPr>
                        <a:t> DP, Ethernet/IP, </a:t>
                      </a:r>
                      <a:r>
                        <a:rPr lang="en-US" sz="1000" dirty="0" err="1">
                          <a:solidFill>
                            <a:srgbClr val="000000"/>
                          </a:solidFill>
                          <a:effectLst/>
                          <a:latin typeface="E+H Serif"/>
                        </a:rPr>
                        <a:t>Profinet</a:t>
                      </a:r>
                      <a:r>
                        <a:rPr lang="en-US" sz="1000" dirty="0">
                          <a:solidFill>
                            <a:srgbClr val="000000"/>
                          </a:solidFill>
                          <a:effectLst/>
                          <a:latin typeface="E+H Serif"/>
                        </a:rPr>
                        <a:t>, MODBUS</a:t>
                      </a:r>
                    </a:p>
                  </a:txBody>
                  <a:tcPr marL="72000" marR="72000" marT="72000" marB="72000" anchor="ctr"/>
                </a:tc>
                <a:extLst>
                  <a:ext uri="{0D108BD9-81ED-4DB2-BD59-A6C34878D82A}">
                    <a16:rowId xmlns:a16="http://schemas.microsoft.com/office/drawing/2014/main" val="1280182395"/>
                  </a:ext>
                </a:extLst>
              </a:tr>
              <a:tr h="429200">
                <a:tc>
                  <a:txBody>
                    <a:bodyPr/>
                    <a:lstStyle/>
                    <a:p>
                      <a:r>
                        <a:rPr lang="en-US" sz="1000" dirty="0"/>
                        <a:t>Sensor material</a:t>
                      </a:r>
                    </a:p>
                  </a:txBody>
                  <a:tcPr marL="72000" marR="72000" marT="72000" marB="72000"/>
                </a:tc>
                <a:tc>
                  <a:txBody>
                    <a:bodyPr/>
                    <a:lstStyle/>
                    <a:p>
                      <a:pPr algn="l" fontAlgn="ctr"/>
                      <a:r>
                        <a:rPr lang="en-US" sz="1000" dirty="0">
                          <a:solidFill>
                            <a:srgbClr val="000000"/>
                          </a:solidFill>
                          <a:effectLst/>
                          <a:latin typeface="E+H Serif"/>
                        </a:rPr>
                        <a:t>Pure PEEK </a:t>
                      </a:r>
                    </a:p>
                  </a:txBody>
                  <a:tcPr marL="72000" marR="72000" marT="72000" marB="72000" anchor="ctr"/>
                </a:tc>
                <a:tc>
                  <a:txBody>
                    <a:bodyPr/>
                    <a:lstStyle/>
                    <a:p>
                      <a:pPr algn="l" fontAlgn="ctr"/>
                      <a:r>
                        <a:rPr lang="en-US" sz="1000" dirty="0">
                          <a:solidFill>
                            <a:srgbClr val="000000"/>
                          </a:solidFill>
                          <a:effectLst/>
                          <a:latin typeface="E+H Serif"/>
                        </a:rPr>
                        <a:t>Pure PEEK </a:t>
                      </a:r>
                    </a:p>
                  </a:txBody>
                  <a:tcPr marL="72000" marR="72000" marT="72000" marB="72000" anchor="ctr"/>
                </a:tc>
                <a:tc>
                  <a:txBody>
                    <a:bodyPr/>
                    <a:lstStyle/>
                    <a:p>
                      <a:pPr algn="l" fontAlgn="ctr"/>
                      <a:r>
                        <a:rPr lang="en-US" sz="1000" dirty="0">
                          <a:solidFill>
                            <a:srgbClr val="000000"/>
                          </a:solidFill>
                          <a:effectLst/>
                          <a:latin typeface="E+H Serif"/>
                        </a:rPr>
                        <a:t>Pure PEEK </a:t>
                      </a:r>
                    </a:p>
                  </a:txBody>
                  <a:tcPr marL="72000" marR="72000" marT="72000" marB="72000" anchor="ctr"/>
                </a:tc>
                <a:tc>
                  <a:txBody>
                    <a:bodyPr/>
                    <a:lstStyle/>
                    <a:p>
                      <a:pPr algn="l" fontAlgn="ctr"/>
                      <a:r>
                        <a:rPr lang="en-US" sz="1000" dirty="0">
                          <a:solidFill>
                            <a:srgbClr val="000000"/>
                          </a:solidFill>
                          <a:effectLst/>
                          <a:latin typeface="E+H Serif"/>
                        </a:rPr>
                        <a:t>Ceramic and platinum, stainless steel</a:t>
                      </a:r>
                    </a:p>
                  </a:txBody>
                  <a:tcPr marL="72000" marR="72000" marT="72000" marB="72000" anchor="ctr"/>
                </a:tc>
                <a:tc>
                  <a:txBody>
                    <a:bodyPr/>
                    <a:lstStyle/>
                    <a:p>
                      <a:pPr algn="l" fontAlgn="ctr"/>
                      <a:r>
                        <a:rPr lang="en-US" sz="1000" dirty="0">
                          <a:solidFill>
                            <a:srgbClr val="000000"/>
                          </a:solidFill>
                          <a:effectLst/>
                          <a:latin typeface="E+H Serif"/>
                        </a:rPr>
                        <a:t>PFA, 316L</a:t>
                      </a:r>
                    </a:p>
                  </a:txBody>
                  <a:tcPr marL="72000" marR="72000" marT="72000" marB="72000" anchor="ctr"/>
                </a:tc>
                <a:extLst>
                  <a:ext uri="{0D108BD9-81ED-4DB2-BD59-A6C34878D82A}">
                    <a16:rowId xmlns:a16="http://schemas.microsoft.com/office/drawing/2014/main" val="1422768208"/>
                  </a:ext>
                </a:extLst>
              </a:tr>
              <a:tr h="354644">
                <a:tc>
                  <a:txBody>
                    <a:bodyPr/>
                    <a:lstStyle/>
                    <a:p>
                      <a:r>
                        <a:rPr lang="en-US" sz="1000" dirty="0"/>
                        <a:t>Hygiene certificates</a:t>
                      </a:r>
                    </a:p>
                  </a:txBody>
                  <a:tcPr marL="72000" marR="72000" marT="72000" marB="72000">
                    <a:lnB>
                      <a:noFill/>
                    </a:lnB>
                  </a:tcPr>
                </a:tc>
                <a:tc>
                  <a:txBody>
                    <a:bodyPr/>
                    <a:lstStyle/>
                    <a:p>
                      <a:pPr algn="l" fontAlgn="ctr"/>
                      <a:r>
                        <a:rPr lang="en-US" sz="1000" dirty="0">
                          <a:solidFill>
                            <a:srgbClr val="000000"/>
                          </a:solidFill>
                          <a:effectLst/>
                          <a:latin typeface="E+H Serif"/>
                        </a:rPr>
                        <a:t>3-A, FDA, (EHEDG pending)</a:t>
                      </a:r>
                    </a:p>
                  </a:txBody>
                  <a:tcPr marL="72000" marR="72000" marT="72000" marB="72000" anchor="ctr">
                    <a:lnB>
                      <a:noFill/>
                    </a:lnB>
                  </a:tcPr>
                </a:tc>
                <a:tc>
                  <a:txBody>
                    <a:bodyPr/>
                    <a:lstStyle/>
                    <a:p>
                      <a:pPr algn="l" fontAlgn="ctr"/>
                      <a:r>
                        <a:rPr lang="en-US" sz="1000" dirty="0">
                          <a:solidFill>
                            <a:srgbClr val="000000"/>
                          </a:solidFill>
                          <a:effectLst/>
                          <a:latin typeface="E+H Serif"/>
                        </a:rPr>
                        <a:t>EHEDG, 3-A, FDA</a:t>
                      </a:r>
                    </a:p>
                  </a:txBody>
                  <a:tcPr marL="72000" marR="72000" marT="72000" marB="72000" anchor="ctr">
                    <a:lnB>
                      <a:noFill/>
                    </a:lnB>
                  </a:tcPr>
                </a:tc>
                <a:tc>
                  <a:txBody>
                    <a:bodyPr/>
                    <a:lstStyle/>
                    <a:p>
                      <a:pPr algn="l" fontAlgn="ctr"/>
                      <a:r>
                        <a:rPr lang="en-US" sz="1000" dirty="0">
                          <a:solidFill>
                            <a:srgbClr val="000000"/>
                          </a:solidFill>
                          <a:effectLst/>
                          <a:latin typeface="E+H Serif"/>
                        </a:rPr>
                        <a:t>3-A, EHEDG, FDA</a:t>
                      </a:r>
                    </a:p>
                  </a:txBody>
                  <a:tcPr marL="72000" marR="72000" marT="72000" marB="72000" anchor="ctr">
                    <a:lnB>
                      <a:noFill/>
                    </a:lnB>
                  </a:tcPr>
                </a:tc>
                <a:tc>
                  <a:txBody>
                    <a:bodyPr/>
                    <a:lstStyle/>
                    <a:p>
                      <a:pPr algn="l" fontAlgn="ctr"/>
                      <a:r>
                        <a:rPr lang="en-US" sz="1000" dirty="0">
                          <a:solidFill>
                            <a:srgbClr val="000000"/>
                          </a:solidFill>
                          <a:effectLst/>
                          <a:latin typeface="E+H Serif"/>
                        </a:rPr>
                        <a:t>3-A, EHEDG, FDA</a:t>
                      </a:r>
                    </a:p>
                  </a:txBody>
                  <a:tcPr marL="72000" marR="72000" marT="72000" marB="72000" anchor="ctr">
                    <a:lnB>
                      <a:noFill/>
                    </a:lnB>
                  </a:tcPr>
                </a:tc>
                <a:tc>
                  <a:txBody>
                    <a:bodyPr/>
                    <a:lstStyle/>
                    <a:p>
                      <a:pPr algn="l" fontAlgn="ctr"/>
                      <a:r>
                        <a:rPr lang="en-US" sz="1000" dirty="0">
                          <a:solidFill>
                            <a:srgbClr val="000000"/>
                          </a:solidFill>
                          <a:effectLst/>
                          <a:latin typeface="E+H Serif"/>
                        </a:rPr>
                        <a:t>3-A, EHEDG, FDA</a:t>
                      </a:r>
                    </a:p>
                  </a:txBody>
                  <a:tcPr marL="72000" marR="72000" marT="72000" marB="72000" anchor="ctr">
                    <a:lnB>
                      <a:noFill/>
                    </a:lnB>
                  </a:tcPr>
                </a:tc>
                <a:extLst>
                  <a:ext uri="{0D108BD9-81ED-4DB2-BD59-A6C34878D82A}">
                    <a16:rowId xmlns:a16="http://schemas.microsoft.com/office/drawing/2014/main" val="2884464516"/>
                  </a:ext>
                </a:extLst>
              </a:tr>
              <a:tr h="354644">
                <a:tc>
                  <a:txBody>
                    <a:bodyPr/>
                    <a:lstStyle/>
                    <a:p>
                      <a:r>
                        <a:rPr lang="en-US" sz="1000" dirty="0"/>
                        <a:t>Can be steam sterilized</a:t>
                      </a:r>
                    </a:p>
                  </a:txBody>
                  <a:tcPr marL="72000" marR="72000" marT="72000" marB="72000">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US" sz="1000" dirty="0">
                          <a:solidFill>
                            <a:srgbClr val="000000"/>
                          </a:solidFill>
                          <a:effectLst/>
                          <a:latin typeface="E+H Serif"/>
                        </a:rPr>
                        <a:t>130 °C</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US" sz="1000" dirty="0">
                          <a:solidFill>
                            <a:srgbClr val="000000"/>
                          </a:solidFill>
                          <a:effectLst/>
                          <a:latin typeface="E+H Serif"/>
                        </a:rPr>
                        <a:t>150 °C, 1 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US" sz="1000" dirty="0">
                          <a:solidFill>
                            <a:srgbClr val="000000"/>
                          </a:solidFill>
                          <a:effectLst/>
                          <a:latin typeface="E+H Serif"/>
                        </a:rPr>
                        <a:t>150 °C, 1 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US" sz="1000" dirty="0">
                          <a:solidFill>
                            <a:srgbClr val="000000"/>
                          </a:solidFill>
                          <a:effectLst/>
                          <a:latin typeface="E+H Serif"/>
                        </a:rPr>
                        <a:t>140 °C, 1 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US" sz="1000" dirty="0">
                          <a:solidFill>
                            <a:srgbClr val="000000"/>
                          </a:solidFill>
                          <a:effectLst/>
                          <a:latin typeface="E+H Serif"/>
                        </a:rPr>
                        <a:t>150 °C</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899757903"/>
                  </a:ext>
                </a:extLst>
              </a:tr>
            </a:tbl>
          </a:graphicData>
        </a:graphic>
      </p:graphicFrame>
      <p:sp>
        <p:nvSpPr>
          <p:cNvPr id="2" name="Title 1"/>
          <p:cNvSpPr>
            <a:spLocks noGrp="1"/>
          </p:cNvSpPr>
          <p:nvPr>
            <p:ph type="title"/>
          </p:nvPr>
        </p:nvSpPr>
        <p:spPr/>
        <p:txBody>
          <a:bodyPr/>
          <a:lstStyle/>
          <a:p>
            <a:r>
              <a:rPr lang="en-US" dirty="0"/>
              <a:t>4.1 Overview of conductivity measuring devices</a:t>
            </a:r>
          </a:p>
        </p:txBody>
      </p:sp>
      <p:sp>
        <p:nvSpPr>
          <p:cNvPr id="5" name="Datumsplatzhalter 4">
            <a:extLst>
              <a:ext uri="{FF2B5EF4-FFF2-40B4-BE49-F238E27FC236}">
                <a16:creationId xmlns:a16="http://schemas.microsoft.com/office/drawing/2014/main" id="{A60FE8F8-274D-472D-9243-A94EDAA02F8B}"/>
              </a:ext>
            </a:extLst>
          </p:cNvPr>
          <p:cNvSpPr>
            <a:spLocks noGrp="1"/>
          </p:cNvSpPr>
          <p:nvPr>
            <p:ph type="dt" sz="half" idx="10"/>
          </p:nvPr>
        </p:nvSpPr>
        <p:spPr/>
        <p:txBody>
          <a:bodyPr/>
          <a:lstStyle/>
          <a:p>
            <a:r>
              <a:rPr lang="en-US" dirty="0"/>
              <a:t>Conductivity measurement in the food &amp; beverage industry</a:t>
            </a:r>
          </a:p>
        </p:txBody>
      </p:sp>
      <p:pic>
        <p:nvPicPr>
          <p:cNvPr id="7" name="Grafik 6">
            <a:extLst>
              <a:ext uri="{FF2B5EF4-FFF2-40B4-BE49-F238E27FC236}">
                <a16:creationId xmlns:a16="http://schemas.microsoft.com/office/drawing/2014/main" id="{B5A8041B-7FB1-4454-B52C-A722ABBA87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617"/>
          <a:stretch/>
        </p:blipFill>
        <p:spPr>
          <a:xfrm>
            <a:off x="7231386" y="1359316"/>
            <a:ext cx="351137" cy="684000"/>
          </a:xfrm>
          <a:prstGeom prst="rect">
            <a:avLst/>
          </a:prstGeom>
          <a:ln>
            <a:noFill/>
          </a:ln>
          <a:extLst>
            <a:ext uri="{91240B29-F687-4F45-9708-019B960494DF}">
              <a14:hiddenLine xmlns:a14="http://schemas.microsoft.com/office/drawing/2010/main"/>
            </a:ext>
          </a:extLst>
        </p:spPr>
      </p:pic>
      <p:pic>
        <p:nvPicPr>
          <p:cNvPr id="8" name="Picture 10" descr="CLD 134 Clamp">
            <a:extLst>
              <a:ext uri="{FF2B5EF4-FFF2-40B4-BE49-F238E27FC236}">
                <a16:creationId xmlns:a16="http://schemas.microsoft.com/office/drawing/2014/main" id="{7971F660-593B-4AA5-8F83-16102ABC313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9299" y="1412656"/>
            <a:ext cx="564715"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pic>
        <p:nvPicPr>
          <p:cNvPr id="9" name="Grafik 8">
            <a:extLst>
              <a:ext uri="{FF2B5EF4-FFF2-40B4-BE49-F238E27FC236}">
                <a16:creationId xmlns:a16="http://schemas.microsoft.com/office/drawing/2014/main" id="{5ED66261-12E6-4CB2-BB3A-DAE252C22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1372" y="1382789"/>
            <a:ext cx="401526" cy="64800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0" name="Grafik 9">
            <a:extLst>
              <a:ext uri="{FF2B5EF4-FFF2-40B4-BE49-F238E27FC236}">
                <a16:creationId xmlns:a16="http://schemas.microsoft.com/office/drawing/2014/main" id="{400A9B18-6D42-489B-AD15-AA4F0ED78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5368" y="1417916"/>
            <a:ext cx="532541" cy="612000"/>
          </a:xfrm>
          <a:prstGeom prst="rect">
            <a:avLst/>
          </a:prstGeom>
        </p:spPr>
      </p:pic>
      <p:pic>
        <p:nvPicPr>
          <p:cNvPr id="11" name="Grafik 10">
            <a:extLst>
              <a:ext uri="{FF2B5EF4-FFF2-40B4-BE49-F238E27FC236}">
                <a16:creationId xmlns:a16="http://schemas.microsoft.com/office/drawing/2014/main" id="{125D237A-9051-41B6-B08A-4851E166AB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0386" y="1077690"/>
            <a:ext cx="1260000" cy="1260000"/>
          </a:xfrm>
          <a:prstGeom prst="rect">
            <a:avLst/>
          </a:prstGeom>
        </p:spPr>
      </p:pic>
      <p:sp>
        <p:nvSpPr>
          <p:cNvPr id="18" name="Foliennummernplatzhalter 17">
            <a:extLst>
              <a:ext uri="{FF2B5EF4-FFF2-40B4-BE49-F238E27FC236}">
                <a16:creationId xmlns:a16="http://schemas.microsoft.com/office/drawing/2014/main" id="{DC670CAA-BAF0-4D1A-A4A7-DB963AD136EE}"/>
              </a:ext>
            </a:extLst>
          </p:cNvPr>
          <p:cNvSpPr>
            <a:spLocks noGrp="1"/>
          </p:cNvSpPr>
          <p:nvPr>
            <p:ph type="sldNum" sz="quarter" idx="12"/>
          </p:nvPr>
        </p:nvSpPr>
        <p:spPr/>
        <p:txBody>
          <a:bodyPr/>
          <a:lstStyle/>
          <a:p>
            <a:r>
              <a:rPr lang="en-US"/>
              <a:t>Slide </a:t>
            </a:r>
            <a:fld id="{933AF613-9786-4630-A373-DCBF70DD3DA7}" type="slidenum">
              <a:rPr lang="en-US" smtClean="0"/>
              <a:t>13</a:t>
            </a:fld>
            <a:endParaRPr lang="en-US" dirty="0"/>
          </a:p>
        </p:txBody>
      </p:sp>
      <p:sp>
        <p:nvSpPr>
          <p:cNvPr id="19" name="Fußzeilenplatzhalter 18">
            <a:extLst>
              <a:ext uri="{FF2B5EF4-FFF2-40B4-BE49-F238E27FC236}">
                <a16:creationId xmlns:a16="http://schemas.microsoft.com/office/drawing/2014/main" id="{0FF5632C-FB73-466A-A684-590E616A05E4}"/>
              </a:ext>
            </a:extLst>
          </p:cNvPr>
          <p:cNvSpPr>
            <a:spLocks noGrp="1"/>
          </p:cNvSpPr>
          <p:nvPr>
            <p:ph type="ftr" sz="quarter" idx="11"/>
          </p:nvPr>
        </p:nvSpPr>
        <p:spPr/>
        <p:txBody>
          <a:bodyPr/>
          <a:lstStyle/>
          <a:p>
            <a:r>
              <a:rPr lang="en-US" dirty="0"/>
              <a:t>Endress+Hauser</a:t>
            </a:r>
          </a:p>
        </p:txBody>
      </p:sp>
    </p:spTree>
    <p:extLst>
      <p:ext uri="{BB962C8B-B14F-4D97-AF65-F5344CB8AC3E}">
        <p14:creationId xmlns:p14="http://schemas.microsoft.com/office/powerpoint/2010/main" val="181893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Overview of measuring ranges</a:t>
            </a:r>
          </a:p>
        </p:txBody>
      </p:sp>
      <p:graphicFrame>
        <p:nvGraphicFramePr>
          <p:cNvPr id="10" name="Tabelle 9"/>
          <p:cNvGraphicFramePr>
            <a:graphicFrameLocks noGrp="1"/>
          </p:cNvGraphicFramePr>
          <p:nvPr>
            <p:extLst>
              <p:ext uri="{D42A27DB-BD31-4B8C-83A1-F6EECF244321}">
                <p14:modId xmlns:p14="http://schemas.microsoft.com/office/powerpoint/2010/main" val="2718484235"/>
              </p:ext>
            </p:extLst>
          </p:nvPr>
        </p:nvGraphicFramePr>
        <p:xfrm>
          <a:off x="827088" y="1341439"/>
          <a:ext cx="7920837" cy="4138834"/>
        </p:xfrm>
        <a:graphic>
          <a:graphicData uri="http://schemas.openxmlformats.org/drawingml/2006/table">
            <a:tbl>
              <a:tblPr firstRow="1" bandRow="1">
                <a:tableStyleId>{5940675A-B579-460E-94D1-54222C63F5DA}</a:tableStyleId>
              </a:tblPr>
              <a:tblGrid>
                <a:gridCol w="880093">
                  <a:extLst>
                    <a:ext uri="{9D8B030D-6E8A-4147-A177-3AD203B41FA5}">
                      <a16:colId xmlns:a16="http://schemas.microsoft.com/office/drawing/2014/main" val="20000"/>
                    </a:ext>
                  </a:extLst>
                </a:gridCol>
                <a:gridCol w="880093">
                  <a:extLst>
                    <a:ext uri="{9D8B030D-6E8A-4147-A177-3AD203B41FA5}">
                      <a16:colId xmlns:a16="http://schemas.microsoft.com/office/drawing/2014/main" val="20001"/>
                    </a:ext>
                  </a:extLst>
                </a:gridCol>
                <a:gridCol w="880093">
                  <a:extLst>
                    <a:ext uri="{9D8B030D-6E8A-4147-A177-3AD203B41FA5}">
                      <a16:colId xmlns:a16="http://schemas.microsoft.com/office/drawing/2014/main" val="20002"/>
                    </a:ext>
                  </a:extLst>
                </a:gridCol>
                <a:gridCol w="880093">
                  <a:extLst>
                    <a:ext uri="{9D8B030D-6E8A-4147-A177-3AD203B41FA5}">
                      <a16:colId xmlns:a16="http://schemas.microsoft.com/office/drawing/2014/main" val="20003"/>
                    </a:ext>
                  </a:extLst>
                </a:gridCol>
                <a:gridCol w="880093">
                  <a:extLst>
                    <a:ext uri="{9D8B030D-6E8A-4147-A177-3AD203B41FA5}">
                      <a16:colId xmlns:a16="http://schemas.microsoft.com/office/drawing/2014/main" val="20004"/>
                    </a:ext>
                  </a:extLst>
                </a:gridCol>
                <a:gridCol w="880093">
                  <a:extLst>
                    <a:ext uri="{9D8B030D-6E8A-4147-A177-3AD203B41FA5}">
                      <a16:colId xmlns:a16="http://schemas.microsoft.com/office/drawing/2014/main" val="20005"/>
                    </a:ext>
                  </a:extLst>
                </a:gridCol>
                <a:gridCol w="880093">
                  <a:extLst>
                    <a:ext uri="{9D8B030D-6E8A-4147-A177-3AD203B41FA5}">
                      <a16:colId xmlns:a16="http://schemas.microsoft.com/office/drawing/2014/main" val="20006"/>
                    </a:ext>
                  </a:extLst>
                </a:gridCol>
                <a:gridCol w="880093">
                  <a:extLst>
                    <a:ext uri="{9D8B030D-6E8A-4147-A177-3AD203B41FA5}">
                      <a16:colId xmlns:a16="http://schemas.microsoft.com/office/drawing/2014/main" val="20007"/>
                    </a:ext>
                  </a:extLst>
                </a:gridCol>
                <a:gridCol w="880093">
                  <a:extLst>
                    <a:ext uri="{9D8B030D-6E8A-4147-A177-3AD203B41FA5}">
                      <a16:colId xmlns:a16="http://schemas.microsoft.com/office/drawing/2014/main" val="20008"/>
                    </a:ext>
                  </a:extLst>
                </a:gridCol>
              </a:tblGrid>
              <a:tr h="4138834">
                <a:tc>
                  <a:txBody>
                    <a:bodyPr/>
                    <a:lstStyle/>
                    <a:p>
                      <a:endParaRPr lang="en-US" dirty="0"/>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en-US" dirty="0"/>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solidFill>
                      <a:srgbClr val="E6ECF0"/>
                    </a:solidFill>
                  </a:tcPr>
                </a:tc>
                <a:extLst>
                  <a:ext uri="{0D108BD9-81ED-4DB2-BD59-A6C34878D82A}">
                    <a16:rowId xmlns:a16="http://schemas.microsoft.com/office/drawing/2014/main" val="10000"/>
                  </a:ext>
                </a:extLst>
              </a:tr>
            </a:tbl>
          </a:graphicData>
        </a:graphic>
      </p:graphicFrame>
      <p:grpSp>
        <p:nvGrpSpPr>
          <p:cNvPr id="17" name="Gruppieren 16"/>
          <p:cNvGrpSpPr/>
          <p:nvPr/>
        </p:nvGrpSpPr>
        <p:grpSpPr>
          <a:xfrm>
            <a:off x="833217" y="5413768"/>
            <a:ext cx="7914516" cy="692984"/>
            <a:chOff x="873224" y="5322011"/>
            <a:chExt cx="7914516" cy="692984"/>
          </a:xfrm>
        </p:grpSpPr>
        <p:sp>
          <p:nvSpPr>
            <p:cNvPr id="9" name="Textfeld 2"/>
            <p:cNvSpPr txBox="1">
              <a:spLocks noChangeArrowheads="1"/>
            </p:cNvSpPr>
            <p:nvPr/>
          </p:nvSpPr>
          <p:spPr bwMode="auto">
            <a:xfrm>
              <a:off x="873224" y="5322011"/>
              <a:ext cx="7914516" cy="32766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dirty="0">
                  <a:solidFill>
                    <a:srgbClr val="000000"/>
                  </a:solidFill>
                  <a:ea typeface="Calibri"/>
                  <a:cs typeface="Times New Roman"/>
                </a:rPr>
                <a:t>             0.1            1.0             10            100             </a:t>
              </a:r>
              <a:r>
                <a:rPr lang="en-US" sz="1600" dirty="0">
                  <a:solidFill>
                    <a:srgbClr val="007CAA"/>
                  </a:solidFill>
                  <a:ea typeface="Calibri"/>
                  <a:cs typeface="Times New Roman"/>
                </a:rPr>
                <a:t>1              10            100          1000</a:t>
              </a:r>
              <a:endParaRPr lang="en-US" sz="1600" dirty="0">
                <a:solidFill>
                  <a:srgbClr val="000000"/>
                </a:solidFill>
                <a:latin typeface="E+H Serif"/>
                <a:ea typeface="Calibri"/>
                <a:cs typeface="Times New Roman"/>
              </a:endParaRPr>
            </a:p>
          </p:txBody>
        </p:sp>
        <p:cxnSp>
          <p:nvCxnSpPr>
            <p:cNvPr id="12" name="Gerade Verbindung mit Pfeil 11"/>
            <p:cNvCxnSpPr/>
            <p:nvPr/>
          </p:nvCxnSpPr>
          <p:spPr>
            <a:xfrm>
              <a:off x="873224" y="5668523"/>
              <a:ext cx="4375670" cy="0"/>
            </a:xfrm>
            <a:prstGeom prst="straightConnector1">
              <a:avLst/>
            </a:prstGeom>
            <a:ln w="25400" cap="flat">
              <a:solidFill>
                <a:srgbClr val="000000"/>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5248894" y="5668523"/>
              <a:ext cx="3507138" cy="0"/>
            </a:xfrm>
            <a:prstGeom prst="straightConnector1">
              <a:avLst/>
            </a:prstGeom>
            <a:ln w="25400" cap="flat">
              <a:solidFill>
                <a:schemeClr val="accent2"/>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2636887" y="5645663"/>
              <a:ext cx="4593254" cy="369332"/>
            </a:xfrm>
            <a:prstGeom prst="rect">
              <a:avLst/>
            </a:prstGeom>
            <a:noFill/>
          </p:spPr>
          <p:txBody>
            <a:bodyPr wrap="square" rtlCol="0">
              <a:spAutoFit/>
            </a:bodyPr>
            <a:lstStyle/>
            <a:p>
              <a:r>
                <a:rPr lang="en-US" dirty="0">
                  <a:solidFill>
                    <a:srgbClr val="000000"/>
                  </a:solidFill>
                </a:rPr>
                <a:t>µS/cm			             </a:t>
              </a:r>
              <a:r>
                <a:rPr lang="en-US" dirty="0" err="1">
                  <a:solidFill>
                    <a:srgbClr val="007CAA"/>
                  </a:solidFill>
                </a:rPr>
                <a:t>mS</a:t>
              </a:r>
              <a:r>
                <a:rPr lang="en-US" dirty="0">
                  <a:solidFill>
                    <a:srgbClr val="007CAA"/>
                  </a:solidFill>
                </a:rPr>
                <a:t>/cm</a:t>
              </a:r>
            </a:p>
          </p:txBody>
        </p:sp>
      </p:grpSp>
      <p:grpSp>
        <p:nvGrpSpPr>
          <p:cNvPr id="22" name="Gruppieren 21"/>
          <p:cNvGrpSpPr/>
          <p:nvPr/>
        </p:nvGrpSpPr>
        <p:grpSpPr>
          <a:xfrm>
            <a:off x="2142833" y="1479803"/>
            <a:ext cx="6075240" cy="920898"/>
            <a:chOff x="2150941" y="1371471"/>
            <a:chExt cx="6075240" cy="920898"/>
          </a:xfrm>
        </p:grpSpPr>
        <p:sp>
          <p:nvSpPr>
            <p:cNvPr id="64" name="Rechteck 63"/>
            <p:cNvSpPr/>
            <p:nvPr/>
          </p:nvSpPr>
          <p:spPr>
            <a:xfrm>
              <a:off x="4358187" y="1521830"/>
              <a:ext cx="3738062"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Inductive</a:t>
              </a:r>
            </a:p>
          </p:txBody>
        </p:sp>
        <p:sp>
          <p:nvSpPr>
            <p:cNvPr id="65" name="Textfeld 64"/>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en-US" sz="1200" b="1" dirty="0">
                <a:solidFill>
                  <a:srgbClr val="FFFFFF">
                    <a:lumMod val="95000"/>
                  </a:srgbClr>
                </a:solidFill>
                <a:latin typeface="E+H Serif" pitchFamily="18" charset="0"/>
              </a:endParaRPr>
            </a:p>
          </p:txBody>
        </p:sp>
        <p:sp>
          <p:nvSpPr>
            <p:cNvPr id="66" name="Textfeld 65"/>
            <p:cNvSpPr txBox="1"/>
            <p:nvPr/>
          </p:nvSpPr>
          <p:spPr>
            <a:xfrm>
              <a:off x="2150941" y="1412034"/>
              <a:ext cx="2191675" cy="523220"/>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en-US" sz="1400" dirty="0" err="1">
                  <a:solidFill>
                    <a:srgbClr val="000000"/>
                  </a:solidFill>
                </a:rPr>
                <a:t>Smartec</a:t>
              </a:r>
              <a:r>
                <a:rPr lang="en-US" sz="1400" dirty="0">
                  <a:solidFill>
                    <a:srgbClr val="000000"/>
                  </a:solidFill>
                </a:rPr>
                <a:t> CLD134, </a:t>
              </a:r>
              <a:br>
                <a:rPr lang="en-US" sz="1400" dirty="0">
                  <a:solidFill>
                    <a:srgbClr val="000000"/>
                  </a:solidFill>
                </a:rPr>
              </a:br>
              <a:r>
                <a:rPr lang="en-US" sz="1400" dirty="0" err="1">
                  <a:solidFill>
                    <a:srgbClr val="000000"/>
                  </a:solidFill>
                </a:rPr>
                <a:t>Indumax</a:t>
              </a:r>
              <a:r>
                <a:rPr lang="en-US" sz="1400" dirty="0">
                  <a:solidFill>
                    <a:srgbClr val="000000"/>
                  </a:solidFill>
                </a:rPr>
                <a:t> CLS54D</a:t>
              </a:r>
            </a:p>
          </p:txBody>
        </p:sp>
        <p:pic>
          <p:nvPicPr>
            <p:cNvPr id="55" name="Grafik 54"/>
            <p:cNvPicPr>
              <a:picLocks noChangeAspect="1"/>
            </p:cNvPicPr>
            <p:nvPr/>
          </p:nvPicPr>
          <p:blipFill rotWithShape="1">
            <a:blip r:embed="rId3" cstate="print">
              <a:extLst>
                <a:ext uri="{28A0092B-C50C-407E-A947-70E740481C1C}">
                  <a14:useLocalDpi xmlns:a14="http://schemas.microsoft.com/office/drawing/2010/main" val="0"/>
                </a:ext>
              </a:extLst>
            </a:blip>
            <a:srcRect t="11617"/>
            <a:stretch/>
          </p:blipFill>
          <p:spPr>
            <a:xfrm>
              <a:off x="6876826" y="1420364"/>
              <a:ext cx="435713" cy="848749"/>
            </a:xfrm>
            <a:prstGeom prst="rect">
              <a:avLst/>
            </a:prstGeom>
            <a:ln>
              <a:noFill/>
            </a:ln>
            <a:extLst>
              <a:ext uri="{91240B29-F687-4F45-9708-019B960494DF}">
                <a14:hiddenLine xmlns:a14="http://schemas.microsoft.com/office/drawing/2010/main"/>
              </a:ext>
            </a:extLst>
          </p:spPr>
        </p:pic>
        <p:pic>
          <p:nvPicPr>
            <p:cNvPr id="63" name="Picture 10" descr="CLD 134 Clam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131" y="1432912"/>
              <a:ext cx="793050" cy="85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grpSp>
      <p:grpSp>
        <p:nvGrpSpPr>
          <p:cNvPr id="61" name="Gruppieren 60"/>
          <p:cNvGrpSpPr/>
          <p:nvPr/>
        </p:nvGrpSpPr>
        <p:grpSpPr>
          <a:xfrm>
            <a:off x="1152715" y="3899296"/>
            <a:ext cx="6939086" cy="307777"/>
            <a:chOff x="1082793" y="1353666"/>
            <a:chExt cx="6939086" cy="307777"/>
          </a:xfrm>
        </p:grpSpPr>
        <p:sp>
          <p:nvSpPr>
            <p:cNvPr id="62" name="Rechteck 61"/>
            <p:cNvSpPr/>
            <p:nvPr/>
          </p:nvSpPr>
          <p:spPr>
            <a:xfrm>
              <a:off x="2846146" y="1356454"/>
              <a:ext cx="4072566"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Conductive</a:t>
              </a:r>
            </a:p>
          </p:txBody>
        </p:sp>
        <p:sp>
          <p:nvSpPr>
            <p:cNvPr id="67" name="Textfeld 66"/>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en-US" sz="1200" b="1" dirty="0">
                <a:solidFill>
                  <a:srgbClr val="FFFFFF">
                    <a:lumMod val="95000"/>
                  </a:srgbClr>
                </a:solidFill>
                <a:latin typeface="E+H Serif" pitchFamily="18" charset="0"/>
              </a:endParaRPr>
            </a:p>
          </p:txBody>
        </p:sp>
        <p:sp>
          <p:nvSpPr>
            <p:cNvPr id="70" name="Textfeld 69"/>
            <p:cNvSpPr txBox="1"/>
            <p:nvPr/>
          </p:nvSpPr>
          <p:spPr>
            <a:xfrm>
              <a:off x="1082793" y="1353666"/>
              <a:ext cx="2191675" cy="307777"/>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en-US" sz="1400" dirty="0">
                  <a:solidFill>
                    <a:srgbClr val="000000"/>
                  </a:solidFill>
                </a:rPr>
                <a:t>Promag H100</a:t>
              </a:r>
            </a:p>
          </p:txBody>
        </p:sp>
      </p:grpSp>
      <p:sp>
        <p:nvSpPr>
          <p:cNvPr id="5" name="Datumsplatzhalter 4"/>
          <p:cNvSpPr>
            <a:spLocks noGrp="1"/>
          </p:cNvSpPr>
          <p:nvPr>
            <p:ph type="dt" sz="half" idx="10"/>
          </p:nvPr>
        </p:nvSpPr>
        <p:spPr/>
        <p:txBody>
          <a:bodyPr/>
          <a:lstStyle/>
          <a:p>
            <a:r>
              <a:rPr lang="en-US" dirty="0"/>
              <a:t>Conductivity measurement in the food &amp; beverage industry</a:t>
            </a:r>
          </a:p>
        </p:txBody>
      </p:sp>
      <p:grpSp>
        <p:nvGrpSpPr>
          <p:cNvPr id="47" name="Gruppieren 46"/>
          <p:cNvGrpSpPr/>
          <p:nvPr/>
        </p:nvGrpSpPr>
        <p:grpSpPr>
          <a:xfrm>
            <a:off x="2337599" y="2752340"/>
            <a:ext cx="5754202" cy="307777"/>
            <a:chOff x="2267677" y="1353666"/>
            <a:chExt cx="5754202" cy="307777"/>
          </a:xfrm>
        </p:grpSpPr>
        <p:sp>
          <p:nvSpPr>
            <p:cNvPr id="48" name="Rechteck 47"/>
            <p:cNvSpPr/>
            <p:nvPr/>
          </p:nvSpPr>
          <p:spPr>
            <a:xfrm>
              <a:off x="4459352" y="1356454"/>
              <a:ext cx="3339395"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Inductive</a:t>
              </a:r>
            </a:p>
          </p:txBody>
        </p:sp>
        <p:sp>
          <p:nvSpPr>
            <p:cNvPr id="49" name="Textfeld 48"/>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en-US" sz="1200" b="1" dirty="0">
                <a:solidFill>
                  <a:srgbClr val="FFFFFF">
                    <a:lumMod val="95000"/>
                  </a:srgbClr>
                </a:solidFill>
                <a:latin typeface="E+H Serif" pitchFamily="18" charset="0"/>
              </a:endParaRPr>
            </a:p>
          </p:txBody>
        </p:sp>
        <p:sp>
          <p:nvSpPr>
            <p:cNvPr id="58" name="Textfeld 57"/>
            <p:cNvSpPr txBox="1"/>
            <p:nvPr/>
          </p:nvSpPr>
          <p:spPr>
            <a:xfrm>
              <a:off x="2267677" y="1353666"/>
              <a:ext cx="2191675" cy="307777"/>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en-US" sz="1400" dirty="0" err="1">
                  <a:solidFill>
                    <a:srgbClr val="000000"/>
                  </a:solidFill>
                </a:rPr>
                <a:t>Smartec</a:t>
              </a:r>
              <a:r>
                <a:rPr lang="en-US" sz="1400" dirty="0">
                  <a:solidFill>
                    <a:srgbClr val="000000"/>
                  </a:solidFill>
                </a:rPr>
                <a:t> CLD18</a:t>
              </a:r>
            </a:p>
          </p:txBody>
        </p:sp>
      </p:grpSp>
      <p:sp>
        <p:nvSpPr>
          <p:cNvPr id="71" name="Textfeld 70"/>
          <p:cNvSpPr txBox="1"/>
          <p:nvPr/>
        </p:nvSpPr>
        <p:spPr>
          <a:xfrm>
            <a:off x="1516218" y="4777569"/>
            <a:ext cx="1071337" cy="523220"/>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en-US" sz="1400" dirty="0" err="1">
                <a:solidFill>
                  <a:srgbClr val="000000"/>
                </a:solidFill>
              </a:rPr>
              <a:t>Memosens</a:t>
            </a:r>
            <a:r>
              <a:rPr lang="en-US" sz="1400" dirty="0">
                <a:solidFill>
                  <a:srgbClr val="000000"/>
                </a:solidFill>
              </a:rPr>
              <a:t> CLS82D</a:t>
            </a:r>
          </a:p>
        </p:txBody>
      </p:sp>
      <p:sp>
        <p:nvSpPr>
          <p:cNvPr id="69" name="Rechteck 68"/>
          <p:cNvSpPr/>
          <p:nvPr/>
        </p:nvSpPr>
        <p:spPr>
          <a:xfrm>
            <a:off x="2596880" y="4882590"/>
            <a:ext cx="4817090" cy="306000"/>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latin typeface="E+H Serif"/>
              </a:rPr>
              <a:t>Conductive</a:t>
            </a:r>
            <a:endParaRPr lang="en-US" dirty="0">
              <a:solidFill>
                <a:srgbClr val="FFFFFF"/>
              </a:solidFill>
              <a:latin typeface="E+H Serif" pitchFamily="18" charset="0"/>
            </a:endParaRPr>
          </a:p>
        </p:txBody>
      </p:sp>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009" y="4412864"/>
            <a:ext cx="587374" cy="94793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3" name="Grafik 12">
            <a:extLst>
              <a:ext uri="{FF2B5EF4-FFF2-40B4-BE49-F238E27FC236}">
                <a16:creationId xmlns:a16="http://schemas.microsoft.com/office/drawing/2014/main" id="{11289CE5-0078-4879-A1BB-0190DF57B4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09" y="3529431"/>
            <a:ext cx="675062" cy="775786"/>
          </a:xfrm>
          <a:prstGeom prst="rect">
            <a:avLst/>
          </a:prstGeom>
        </p:spPr>
      </p:pic>
      <p:pic>
        <p:nvPicPr>
          <p:cNvPr id="23" name="Grafik 22">
            <a:extLst>
              <a:ext uri="{FF2B5EF4-FFF2-40B4-BE49-F238E27FC236}">
                <a16:creationId xmlns:a16="http://schemas.microsoft.com/office/drawing/2014/main" id="{CD2D0C7E-9BC0-4216-B9AD-10C2BAA00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4264" y="2035063"/>
            <a:ext cx="1602542" cy="1602542"/>
          </a:xfrm>
          <a:prstGeom prst="rect">
            <a:avLst/>
          </a:prstGeom>
        </p:spPr>
      </p:pic>
      <p:sp>
        <p:nvSpPr>
          <p:cNvPr id="19" name="Foliennummernplatzhalter 18">
            <a:extLst>
              <a:ext uri="{FF2B5EF4-FFF2-40B4-BE49-F238E27FC236}">
                <a16:creationId xmlns:a16="http://schemas.microsoft.com/office/drawing/2014/main" id="{06CBF3BA-C474-4A9A-8AA2-1982625A0547}"/>
              </a:ext>
            </a:extLst>
          </p:cNvPr>
          <p:cNvSpPr>
            <a:spLocks noGrp="1"/>
          </p:cNvSpPr>
          <p:nvPr>
            <p:ph type="sldNum" sz="quarter" idx="12"/>
          </p:nvPr>
        </p:nvSpPr>
        <p:spPr/>
        <p:txBody>
          <a:bodyPr/>
          <a:lstStyle/>
          <a:p>
            <a:r>
              <a:rPr lang="en-US"/>
              <a:t>Slide </a:t>
            </a:r>
            <a:fld id="{EBA8F896-2BB3-4EB2-823F-662B67169385}" type="slidenum">
              <a:rPr lang="en-US" smtClean="0"/>
              <a:t>14</a:t>
            </a:fld>
            <a:endParaRPr lang="en-US" dirty="0"/>
          </a:p>
        </p:txBody>
      </p:sp>
      <p:sp>
        <p:nvSpPr>
          <p:cNvPr id="20" name="Fußzeilenplatzhalter 19">
            <a:extLst>
              <a:ext uri="{FF2B5EF4-FFF2-40B4-BE49-F238E27FC236}">
                <a16:creationId xmlns:a16="http://schemas.microsoft.com/office/drawing/2014/main" id="{92253F84-B85B-4EFB-B5C1-336B49F53987}"/>
              </a:ext>
            </a:extLst>
          </p:cNvPr>
          <p:cNvSpPr>
            <a:spLocks noGrp="1"/>
          </p:cNvSpPr>
          <p:nvPr>
            <p:ph type="ftr" sz="quarter" idx="11"/>
          </p:nvPr>
        </p:nvSpPr>
        <p:spPr/>
        <p:txBody>
          <a:bodyPr/>
          <a:lstStyle/>
          <a:p>
            <a:r>
              <a:rPr lang="en-US" dirty="0"/>
              <a:t>Endress+Hauser</a:t>
            </a:r>
          </a:p>
        </p:txBody>
      </p:sp>
    </p:spTree>
    <p:extLst>
      <p:ext uri="{BB962C8B-B14F-4D97-AF65-F5344CB8AC3E}">
        <p14:creationId xmlns:p14="http://schemas.microsoft.com/office/powerpoint/2010/main" val="394308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Segmentation acc. to application</a:t>
            </a:r>
          </a:p>
        </p:txBody>
      </p:sp>
      <p:graphicFrame>
        <p:nvGraphicFramePr>
          <p:cNvPr id="10" name="Tabelle 9"/>
          <p:cNvGraphicFramePr>
            <a:graphicFrameLocks noGrp="1"/>
          </p:cNvGraphicFramePr>
          <p:nvPr>
            <p:extLst>
              <p:ext uri="{D42A27DB-BD31-4B8C-83A1-F6EECF244321}">
                <p14:modId xmlns:p14="http://schemas.microsoft.com/office/powerpoint/2010/main" val="3471014497"/>
              </p:ext>
            </p:extLst>
          </p:nvPr>
        </p:nvGraphicFramePr>
        <p:xfrm>
          <a:off x="827089" y="1341438"/>
          <a:ext cx="9202031" cy="4883511"/>
        </p:xfrm>
        <a:graphic>
          <a:graphicData uri="http://schemas.openxmlformats.org/drawingml/2006/table">
            <a:tbl>
              <a:tblPr>
                <a:tableStyleId>{F5AB1C69-6EDB-4FF4-983F-18BD219EF322}</a:tableStyleId>
              </a:tblPr>
              <a:tblGrid>
                <a:gridCol w="1677986">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275795">
                  <a:extLst>
                    <a:ext uri="{9D8B030D-6E8A-4147-A177-3AD203B41FA5}">
                      <a16:colId xmlns:a16="http://schemas.microsoft.com/office/drawing/2014/main" val="20002"/>
                    </a:ext>
                  </a:extLst>
                </a:gridCol>
                <a:gridCol w="1275795">
                  <a:extLst>
                    <a:ext uri="{9D8B030D-6E8A-4147-A177-3AD203B41FA5}">
                      <a16:colId xmlns:a16="http://schemas.microsoft.com/office/drawing/2014/main" val="20003"/>
                    </a:ext>
                  </a:extLst>
                </a:gridCol>
                <a:gridCol w="129159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1291590">
                  <a:extLst>
                    <a:ext uri="{9D8B030D-6E8A-4147-A177-3AD203B41FA5}">
                      <a16:colId xmlns:a16="http://schemas.microsoft.com/office/drawing/2014/main" val="20006"/>
                    </a:ext>
                  </a:extLst>
                </a:gridCol>
              </a:tblGrid>
              <a:tr h="725539">
                <a:tc>
                  <a:txBody>
                    <a:bodyPr/>
                    <a:lstStyle/>
                    <a:p>
                      <a:pPr algn="ctr" fontAlgn="ctr"/>
                      <a:r>
                        <a:rPr lang="en-US" sz="1100" dirty="0">
                          <a:effectLst/>
                        </a:rPr>
                        <a:t> </a:t>
                      </a:r>
                      <a:endParaRPr lang="en-US" sz="1100" b="0" i="0" u="none" strike="noStrike" dirty="0">
                        <a:solidFill>
                          <a:srgbClr val="000000"/>
                        </a:solidFill>
                        <a:effectLst/>
                        <a:latin typeface="E+H Serif"/>
                      </a:endParaRPr>
                    </a:p>
                  </a:txBody>
                  <a:tcPr marL="108000" marR="108000" marT="0" marB="0"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en-US" sz="1200" b="1" dirty="0">
                          <a:solidFill>
                            <a:schemeClr val="lt1"/>
                          </a:solidFill>
                        </a:rPr>
                        <a:t>Mounting location</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en-US" sz="1200" b="1" dirty="0" err="1">
                          <a:solidFill>
                            <a:schemeClr val="lt1"/>
                          </a:solidFill>
                        </a:rPr>
                        <a:t>Smartec</a:t>
                      </a:r>
                      <a:r>
                        <a:rPr lang="en-US" sz="1200" b="1" dirty="0">
                          <a:solidFill>
                            <a:schemeClr val="lt1"/>
                          </a:solidFill>
                        </a:rPr>
                        <a:t> CLD18</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en-US" sz="1200" b="1" dirty="0" err="1">
                          <a:solidFill>
                            <a:schemeClr val="lt1"/>
                          </a:solidFill>
                        </a:rPr>
                        <a:t>Smartec</a:t>
                      </a:r>
                      <a:r>
                        <a:rPr lang="en-US" sz="1200" b="1" dirty="0">
                          <a:solidFill>
                            <a:schemeClr val="lt1"/>
                          </a:solidFill>
                        </a:rPr>
                        <a:t> CLD134</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en-US" sz="1200" b="1" dirty="0" err="1">
                          <a:solidFill>
                            <a:schemeClr val="lt1"/>
                          </a:solidFill>
                        </a:rPr>
                        <a:t>Indumax</a:t>
                      </a:r>
                      <a:r>
                        <a:rPr lang="en-US" sz="1200" b="1" dirty="0">
                          <a:solidFill>
                            <a:schemeClr val="lt1"/>
                          </a:solidFill>
                        </a:rPr>
                        <a:t> CLS54D</a:t>
                      </a:r>
                    </a:p>
                    <a:p>
                      <a:pPr algn="l" fontAlgn="ctr"/>
                      <a:r>
                        <a:rPr lang="en-US" sz="1200" b="1" dirty="0">
                          <a:solidFill>
                            <a:schemeClr val="lt1"/>
                          </a:solidFill>
                        </a:rPr>
                        <a:t>(with </a:t>
                      </a:r>
                      <a:r>
                        <a:rPr lang="en-US" sz="1200" b="1" dirty="0" err="1">
                          <a:solidFill>
                            <a:schemeClr val="lt1"/>
                          </a:solidFill>
                        </a:rPr>
                        <a:t>Liquiline</a:t>
                      </a:r>
                      <a:r>
                        <a:rPr lang="en-US" sz="1200" b="1" dirty="0">
                          <a:solidFill>
                            <a:schemeClr val="lt1"/>
                          </a:solidFill>
                        </a:rPr>
                        <a:t>)</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en-US" sz="1200" b="1" dirty="0" err="1">
                          <a:solidFill>
                            <a:schemeClr val="lt1"/>
                          </a:solidFill>
                        </a:rPr>
                        <a:t>Memosens</a:t>
                      </a:r>
                      <a:r>
                        <a:rPr lang="en-US" sz="1200" b="1" dirty="0">
                          <a:solidFill>
                            <a:schemeClr val="lt1"/>
                          </a:solidFill>
                        </a:rPr>
                        <a:t> CLS82D</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dirty="0">
                          <a:solidFill>
                            <a:schemeClr val="lt1"/>
                          </a:solidFill>
                        </a:rPr>
                        <a:t>(with </a:t>
                      </a:r>
                      <a:r>
                        <a:rPr lang="en-US" sz="1200" b="1" dirty="0" err="1">
                          <a:solidFill>
                            <a:schemeClr val="lt1"/>
                          </a:solidFill>
                        </a:rPr>
                        <a:t>Liquiline</a:t>
                      </a:r>
                      <a:r>
                        <a:rPr lang="en-US" sz="1200" b="1" dirty="0">
                          <a:solidFill>
                            <a:schemeClr val="lt1"/>
                          </a:solidFill>
                        </a:rPr>
                        <a:t>)</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en-US" sz="1200" b="1" dirty="0">
                          <a:solidFill>
                            <a:schemeClr val="lt1"/>
                          </a:solidFill>
                        </a:rPr>
                        <a:t>Promag H 100</a:t>
                      </a:r>
                    </a:p>
                  </a:txBody>
                  <a:tcPr marL="108000" marR="108000" marT="0" marB="0"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3693">
                <a:tc>
                  <a:txBody>
                    <a:bodyPr/>
                    <a:lstStyle/>
                    <a:p>
                      <a:pPr algn="l" fontAlgn="t"/>
                      <a:r>
                        <a:rPr lang="en-US" sz="1200" dirty="0">
                          <a:solidFill>
                            <a:schemeClr val="accent2"/>
                          </a:solidFill>
                          <a:effectLst/>
                        </a:rPr>
                        <a:t>CIP acid/base concentration regulation</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t"/>
                      <a:r>
                        <a:rPr lang="en-US" sz="1100" dirty="0">
                          <a:effectLst/>
                        </a:rPr>
                        <a:t>Tank</a:t>
                      </a:r>
                    </a:p>
                    <a:p>
                      <a:pPr algn="l" fontAlgn="t"/>
                      <a:r>
                        <a:rPr lang="en-US" sz="1100" dirty="0">
                          <a:effectLst/>
                        </a:rPr>
                        <a:t>CIP medium</a:t>
                      </a:r>
                      <a:endParaRPr lang="en-US"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dirty="0">
                          <a:effectLst/>
                        </a:rPr>
                        <a:t> -</a:t>
                      </a: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1680">
                <a:tc>
                  <a:txBody>
                    <a:bodyPr/>
                    <a:lstStyle/>
                    <a:p>
                      <a:pPr algn="l" fontAlgn="t"/>
                      <a:r>
                        <a:rPr lang="en-US" sz="1200" dirty="0">
                          <a:solidFill>
                            <a:schemeClr val="accent2"/>
                          </a:solidFill>
                          <a:effectLst/>
                        </a:rPr>
                        <a:t>CIP supply</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algn="l" fontAlgn="t"/>
                      <a:r>
                        <a:rPr lang="en-US" sz="1100" dirty="0">
                          <a:effectLst/>
                        </a:rPr>
                        <a:t>CIP feed line</a:t>
                      </a:r>
                      <a:endParaRPr lang="en-US"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br>
                        <a:rPr lang="en-US" sz="1100" dirty="0">
                          <a:effectLst/>
                        </a:rPr>
                      </a:br>
                      <a:r>
                        <a:rPr lang="en-US" sz="1100" dirty="0">
                          <a:effectLst/>
                        </a:rPr>
                        <a:t>Additional monitoring function</a:t>
                      </a:r>
                      <a:endParaRPr lang="en-US" sz="11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57979722"/>
                  </a:ext>
                </a:extLst>
              </a:tr>
              <a:tr h="643693">
                <a:tc>
                  <a:txBody>
                    <a:bodyPr/>
                    <a:lstStyle/>
                    <a:p>
                      <a:pPr algn="l" fontAlgn="t"/>
                      <a:r>
                        <a:rPr lang="en-US" sz="1200" dirty="0">
                          <a:solidFill>
                            <a:schemeClr val="accent2"/>
                          </a:solidFill>
                          <a:effectLst/>
                        </a:rPr>
                        <a:t>CIP return</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a:effectLst/>
                        </a:rPr>
                        <a:t>CIP return line</a:t>
                      </a:r>
                    </a:p>
                    <a:p>
                      <a:pPr algn="l" fontAlgn="t"/>
                      <a:endParaRPr lang="en-US"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B w="12700" cmpd="sng">
                      <a:noFill/>
                    </a:lnB>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u="none" strike="noStrike" baseline="0" dirty="0">
                        <a:effectLst/>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3693">
                <a:tc>
                  <a:txBody>
                    <a:bodyPr/>
                    <a:lstStyle/>
                    <a:p>
                      <a:pPr algn="l" fontAlgn="t"/>
                      <a:r>
                        <a:rPr lang="en-US" sz="1200" dirty="0">
                          <a:solidFill>
                            <a:schemeClr val="accent2"/>
                          </a:solidFill>
                          <a:effectLst/>
                        </a:rPr>
                        <a:t>Product separation (product/water)</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algn="l" fontAlgn="t"/>
                      <a:r>
                        <a:rPr lang="en-US" sz="1100" dirty="0">
                          <a:effectLst/>
                        </a:rPr>
                        <a:t>Production line</a:t>
                      </a:r>
                      <a:endParaRPr lang="en-US"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solidFill>
                            <a:srgbClr val="000000"/>
                          </a:solidFill>
                          <a:effectLst/>
                          <a:latin typeface="E+H Serif"/>
                        </a:rPr>
                        <a:t>-</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43693">
                <a:tc>
                  <a:txBody>
                    <a:bodyPr/>
                    <a:lstStyle/>
                    <a:p>
                      <a:pPr algn="l" fontAlgn="t"/>
                      <a:r>
                        <a:rPr lang="en-US" sz="1200" dirty="0">
                          <a:solidFill>
                            <a:schemeClr val="accent2"/>
                          </a:solidFill>
                          <a:effectLst/>
                        </a:rPr>
                        <a:t>Quality control/</a:t>
                      </a:r>
                      <a:br>
                        <a:rPr lang="en-US" sz="1200" dirty="0">
                          <a:solidFill>
                            <a:schemeClr val="accent2"/>
                          </a:solidFill>
                          <a:effectLst/>
                        </a:rPr>
                      </a:br>
                      <a:r>
                        <a:rPr lang="en-US" sz="1200" dirty="0">
                          <a:solidFill>
                            <a:schemeClr val="accent2"/>
                          </a:solidFill>
                          <a:effectLst/>
                        </a:rPr>
                        <a:t>product detection</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tcPr>
                </a:tc>
                <a:tc>
                  <a:txBody>
                    <a:bodyPr/>
                    <a:lstStyle/>
                    <a:p>
                      <a:pPr algn="l" fontAlgn="t"/>
                      <a:r>
                        <a:rPr lang="en-US" sz="1100" dirty="0">
                          <a:effectLst/>
                        </a:rPr>
                        <a:t>Filling and production line</a:t>
                      </a:r>
                      <a:endParaRPr lang="en-US"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dirty="0">
                          <a:effectLst/>
                        </a:rPr>
                        <a:t> -</a:t>
                      </a:r>
                      <a:endParaRPr lang="en-US"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5539">
                <a:tc>
                  <a:txBody>
                    <a:bodyPr/>
                    <a:lstStyle/>
                    <a:p>
                      <a:pPr algn="l" fontAlgn="t"/>
                      <a:r>
                        <a:rPr lang="en-US" sz="1200" dirty="0">
                          <a:solidFill>
                            <a:schemeClr val="accent2"/>
                          </a:solidFill>
                          <a:effectLst/>
                        </a:rPr>
                        <a:t>Process monitoring</a:t>
                      </a:r>
                    </a:p>
                    <a:p>
                      <a:pPr algn="l" fontAlgn="t"/>
                      <a:r>
                        <a:rPr lang="en-US" sz="1200" dirty="0">
                          <a:solidFill>
                            <a:schemeClr val="accent2"/>
                          </a:solidFill>
                          <a:effectLst/>
                        </a:rPr>
                        <a:t>(CIP medium entering product etc.)</a:t>
                      </a:r>
                      <a:endParaRPr lang="en-US"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a:effectLst/>
                        </a:rPr>
                        <a:t>Filling &amp; production line</a:t>
                      </a:r>
                      <a:endParaRPr lang="en-US" sz="1100" b="0" i="0" u="none" strike="noStrike" dirty="0">
                        <a:solidFill>
                          <a:schemeClr val="tx1"/>
                        </a:solidFill>
                        <a:effectLst/>
                        <a:latin typeface="+mn-lt"/>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solidFill>
                      <a:srgbClr val="FFFFFF"/>
                    </a:solidFill>
                  </a:tcPr>
                </a:tc>
                <a:tc>
                  <a:txBody>
                    <a:bodyPr/>
                    <a:lstStyle/>
                    <a:p>
                      <a:pPr algn="ctr" fontAlgn="t"/>
                      <a:r>
                        <a:rPr lang="en-US" dirty="0">
                          <a:effectLst/>
                        </a:rPr>
                        <a:t> +</a:t>
                      </a:r>
                      <a:endParaRPr lang="en-US"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 </a:t>
                      </a:r>
                      <a:endParaRPr lang="en-US"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 ++</a:t>
                      </a:r>
                      <a:endParaRPr lang="en-US"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 +</a:t>
                      </a:r>
                      <a:endParaRPr lang="en-US"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en-US" dirty="0">
                          <a:effectLst/>
                        </a:rPr>
                        <a:t>++</a:t>
                      </a:r>
                      <a:endParaRPr lang="en-US" sz="1100" u="none" strike="noStrike" dirty="0">
                        <a:effectLst/>
                      </a:endParaRPr>
                    </a:p>
                    <a:p>
                      <a:pPr algn="ctr" fontAlgn="t"/>
                      <a:r>
                        <a:rPr lang="en-US" sz="1100" dirty="0">
                          <a:solidFill>
                            <a:schemeClr val="tx1"/>
                          </a:solidFill>
                          <a:effectLst/>
                          <a:latin typeface="E+H Serif"/>
                        </a:rPr>
                        <a:t>Additional safety</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3" name="Datumsplatzhalter 2">
            <a:extLst>
              <a:ext uri="{FF2B5EF4-FFF2-40B4-BE49-F238E27FC236}">
                <a16:creationId xmlns:a16="http://schemas.microsoft.com/office/drawing/2014/main" id="{8736E6DB-279E-42B8-B447-90C13B88020D}"/>
              </a:ext>
            </a:extLst>
          </p:cNvPr>
          <p:cNvSpPr>
            <a:spLocks noGrp="1"/>
          </p:cNvSpPr>
          <p:nvPr>
            <p:ph type="dt" sz="half" idx="14"/>
          </p:nvPr>
        </p:nvSpPr>
        <p:spPr/>
        <p:txBody>
          <a:bodyPr/>
          <a:lstStyle/>
          <a:p>
            <a:r>
              <a:rPr lang="en-US" dirty="0"/>
              <a:t>Conductivity measurement in the food &amp; beverage industry</a:t>
            </a:r>
          </a:p>
        </p:txBody>
      </p:sp>
      <p:sp>
        <p:nvSpPr>
          <p:cNvPr id="13" name="Foliennummernplatzhalter 12">
            <a:extLst>
              <a:ext uri="{FF2B5EF4-FFF2-40B4-BE49-F238E27FC236}">
                <a16:creationId xmlns:a16="http://schemas.microsoft.com/office/drawing/2014/main" id="{7BDD32B7-FB68-47A6-A743-DB3B72CAEEA5}"/>
              </a:ext>
            </a:extLst>
          </p:cNvPr>
          <p:cNvSpPr>
            <a:spLocks noGrp="1"/>
          </p:cNvSpPr>
          <p:nvPr>
            <p:ph type="sldNum" sz="quarter" idx="16"/>
          </p:nvPr>
        </p:nvSpPr>
        <p:spPr/>
        <p:txBody>
          <a:bodyPr/>
          <a:lstStyle/>
          <a:p>
            <a:r>
              <a:rPr lang="en-US"/>
              <a:t>Slide </a:t>
            </a:r>
            <a:fld id="{0EC946AA-9764-437A-B183-3B397FB62696}" type="slidenum">
              <a:rPr lang="en-US" smtClean="0"/>
              <a:t>15</a:t>
            </a:fld>
            <a:endParaRPr lang="en-US" dirty="0"/>
          </a:p>
        </p:txBody>
      </p:sp>
      <p:sp>
        <p:nvSpPr>
          <p:cNvPr id="14" name="Fußzeilenplatzhalter 13">
            <a:extLst>
              <a:ext uri="{FF2B5EF4-FFF2-40B4-BE49-F238E27FC236}">
                <a16:creationId xmlns:a16="http://schemas.microsoft.com/office/drawing/2014/main" id="{5E19B577-7F14-4AE8-AFCF-6EE6DD0F1B8F}"/>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401353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en-US" dirty="0"/>
              <a:t>5. Descriptions of applications</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en-US" dirty="0"/>
          </a:p>
        </p:txBody>
      </p:sp>
      <p:pic>
        <p:nvPicPr>
          <p:cNvPr id="9" name="Bildplatzhalter 8">
            <a:extLst>
              <a:ext uri="{FF2B5EF4-FFF2-40B4-BE49-F238E27FC236}">
                <a16:creationId xmlns:a16="http://schemas.microsoft.com/office/drawing/2014/main" id="{F5657337-F03B-4451-951F-22ED39660D40}"/>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val="0"/>
              </a:ext>
            </a:extLst>
          </a:blip>
          <a:srcRect t="38900" b="16170"/>
          <a:stretch/>
        </p:blipFill>
        <p:spPr>
          <a:xfrm>
            <a:off x="827089" y="2785532"/>
            <a:ext cx="11039474" cy="3307292"/>
          </a:xfrm>
        </p:spPr>
      </p:pic>
      <p:sp>
        <p:nvSpPr>
          <p:cNvPr id="13" name="Foliennummernplatzhalter 12">
            <a:extLst>
              <a:ext uri="{FF2B5EF4-FFF2-40B4-BE49-F238E27FC236}">
                <a16:creationId xmlns:a16="http://schemas.microsoft.com/office/drawing/2014/main" id="{A3005618-9145-4AF6-9027-612359F96454}"/>
              </a:ext>
            </a:extLst>
          </p:cNvPr>
          <p:cNvSpPr>
            <a:spLocks noGrp="1"/>
          </p:cNvSpPr>
          <p:nvPr>
            <p:ph type="sldNum" sz="quarter" idx="20"/>
          </p:nvPr>
        </p:nvSpPr>
        <p:spPr/>
        <p:txBody>
          <a:bodyPr/>
          <a:lstStyle/>
          <a:p>
            <a:r>
              <a:rPr lang="en-US"/>
              <a:t>Slide </a:t>
            </a:r>
            <a:fld id="{7DFFB6FC-5249-4730-A631-2E63ACFA3ED7}" type="slidenum">
              <a:rPr lang="en-US" smtClean="0"/>
              <a:t>16</a:t>
            </a:fld>
            <a:endParaRPr lang="en-US" dirty="0"/>
          </a:p>
        </p:txBody>
      </p:sp>
      <p:sp>
        <p:nvSpPr>
          <p:cNvPr id="14" name="Fußzeilenplatzhalter 13">
            <a:extLst>
              <a:ext uri="{FF2B5EF4-FFF2-40B4-BE49-F238E27FC236}">
                <a16:creationId xmlns:a16="http://schemas.microsoft.com/office/drawing/2014/main" id="{C9D397B2-48ED-4445-BD20-99134A905881}"/>
              </a:ext>
            </a:extLst>
          </p:cNvPr>
          <p:cNvSpPr>
            <a:spLocks noGrp="1"/>
          </p:cNvSpPr>
          <p:nvPr>
            <p:ph type="ftr" sz="quarter" idx="19"/>
          </p:nvPr>
        </p:nvSpPr>
        <p:spPr/>
        <p:txBody>
          <a:bodyPr/>
          <a:lstStyle/>
          <a:p>
            <a:r>
              <a:rPr lang="en-US" dirty="0"/>
              <a:t>Endress+Hauser</a:t>
            </a:r>
          </a:p>
        </p:txBody>
      </p:sp>
    </p:spTree>
    <p:extLst>
      <p:ext uri="{BB962C8B-B14F-4D97-AF65-F5344CB8AC3E}">
        <p14:creationId xmlns:p14="http://schemas.microsoft.com/office/powerpoint/2010/main" val="273458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CIP acid/base concentration regulation</a:t>
            </a:r>
          </a:p>
        </p:txBody>
      </p:sp>
      <p:sp>
        <p:nvSpPr>
          <p:cNvPr id="3" name="Text Placeholder 2"/>
          <p:cNvSpPr>
            <a:spLocks noGrp="1"/>
          </p:cNvSpPr>
          <p:nvPr>
            <p:ph type="body" sz="quarter" idx="13"/>
          </p:nvPr>
        </p:nvSpPr>
        <p:spPr>
          <a:xfrm>
            <a:off x="827088" y="1340769"/>
            <a:ext cx="5945187" cy="4752056"/>
          </a:xfrm>
        </p:spPr>
        <p:txBody>
          <a:bodyPr/>
          <a:lstStyle/>
          <a:p>
            <a:pPr marL="271463" indent="-271463">
              <a:buSzPct val="100000"/>
              <a:buFont typeface="E+H Serif"/>
              <a:buChar char="•"/>
            </a:pPr>
            <a:r>
              <a:rPr lang="en-US" sz="1600" dirty="0"/>
              <a:t>Acid (max. 1.5 %) or base (max. 2 %) in the correct application concentration is held in a receiving tank for the CIP process.</a:t>
            </a:r>
          </a:p>
          <a:p>
            <a:pPr marL="271463" indent="-271463">
              <a:buSzPct val="100000"/>
              <a:buFont typeface="E+H Serif"/>
              <a:buChar char="•"/>
            </a:pPr>
            <a:r>
              <a:rPr lang="en-US" sz="1600" dirty="0"/>
              <a:t>Conductivity measurement in the tank or in the tank bypass regulates the supply of concentrated acid or base to guarantee the correct application concentration.</a:t>
            </a:r>
          </a:p>
          <a:p>
            <a:pPr marL="271463" indent="-271463">
              <a:buSzPct val="100000"/>
              <a:buFont typeface="E+H Serif"/>
              <a:buChar char="•"/>
            </a:pPr>
            <a:r>
              <a:rPr lang="en-US" sz="1600" dirty="0"/>
              <a:t>Requirements: High measuring accuracy, </a:t>
            </a:r>
            <a:r>
              <a:rPr lang="en-US" sz="1600" dirty="0">
                <a:solidFill>
                  <a:schemeClr val="accent2"/>
                </a:solidFill>
              </a:rPr>
              <a:t>high level of repeatability, </a:t>
            </a:r>
            <a:r>
              <a:rPr lang="en-US" sz="1600" dirty="0"/>
              <a:t>calibration capability,</a:t>
            </a:r>
            <a:r>
              <a:rPr lang="en-US" sz="1600" dirty="0">
                <a:solidFill>
                  <a:srgbClr val="A8005C"/>
                </a:solidFill>
              </a:rPr>
              <a:t> </a:t>
            </a:r>
            <a:r>
              <a:rPr lang="en-US" sz="1600" dirty="0">
                <a:solidFill>
                  <a:schemeClr val="accent2"/>
                </a:solidFill>
              </a:rPr>
              <a:t>fast response time (temperature and conductivity)</a:t>
            </a:r>
            <a:br>
              <a:rPr lang="en-US" sz="1600" dirty="0"/>
            </a:br>
            <a:r>
              <a:rPr lang="en-US" sz="1600" dirty="0"/>
              <a:t>	Savings of CIP medium in the acid/base concentration </a:t>
            </a:r>
            <a:br>
              <a:rPr lang="en-US" sz="1600" dirty="0"/>
            </a:br>
            <a:r>
              <a:rPr lang="en-US" sz="1600" dirty="0"/>
              <a:t>	regulation process </a:t>
            </a:r>
            <a:br>
              <a:rPr lang="en-US" sz="1600" dirty="0"/>
            </a:br>
            <a:r>
              <a:rPr lang="en-US" sz="1600" dirty="0"/>
              <a:t>	Ensures correct CIP concentration</a:t>
            </a:r>
          </a:p>
          <a:p>
            <a:pPr>
              <a:buSzPct val="100000"/>
            </a:pPr>
            <a:br>
              <a:rPr lang="en-US" dirty="0"/>
            </a:br>
            <a:br>
              <a:rPr lang="en-US" dirty="0"/>
            </a:br>
            <a:br>
              <a:rPr lang="en-US" dirty="0"/>
            </a:br>
            <a:endParaRPr lang="en-US" dirty="0">
              <a:solidFill>
                <a:srgbClr val="FF0000"/>
              </a:solidFill>
            </a:endParaRPr>
          </a:p>
        </p:txBody>
      </p:sp>
      <p:sp>
        <p:nvSpPr>
          <p:cNvPr id="4" name="Datumsplatzhalter 3">
            <a:extLst>
              <a:ext uri="{FF2B5EF4-FFF2-40B4-BE49-F238E27FC236}">
                <a16:creationId xmlns:a16="http://schemas.microsoft.com/office/drawing/2014/main" id="{B4ADF59E-D46C-4D93-9FCC-1ABF907B4CE9}"/>
              </a:ext>
            </a:extLst>
          </p:cNvPr>
          <p:cNvSpPr>
            <a:spLocks noGrp="1"/>
          </p:cNvSpPr>
          <p:nvPr>
            <p:ph type="dt" sz="half" idx="14"/>
          </p:nvPr>
        </p:nvSpPr>
        <p:spPr/>
        <p:txBody>
          <a:bodyPr/>
          <a:lstStyle/>
          <a:p>
            <a:r>
              <a:rPr lang="en-US" dirty="0"/>
              <a:t>Conductivity measurement in the food &amp; beverage industry</a:t>
            </a:r>
          </a:p>
        </p:txBody>
      </p:sp>
      <p:sp>
        <p:nvSpPr>
          <p:cNvPr id="7" name="Pfeil: nach rechts 6">
            <a:extLst>
              <a:ext uri="{FF2B5EF4-FFF2-40B4-BE49-F238E27FC236}">
                <a16:creationId xmlns:a16="http://schemas.microsoft.com/office/drawing/2014/main" id="{FE130735-789C-4097-9BBA-DDCAF845F796}"/>
              </a:ext>
            </a:extLst>
          </p:cNvPr>
          <p:cNvSpPr/>
          <p:nvPr/>
        </p:nvSpPr>
        <p:spPr>
          <a:xfrm>
            <a:off x="1115591" y="3667305"/>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8" name="Pfeil: nach rechts 7">
            <a:extLst>
              <a:ext uri="{FF2B5EF4-FFF2-40B4-BE49-F238E27FC236}">
                <a16:creationId xmlns:a16="http://schemas.microsoft.com/office/drawing/2014/main" id="{9D9CBEE5-DF3E-49B1-8230-D95B7DBD6EBB}"/>
              </a:ext>
            </a:extLst>
          </p:cNvPr>
          <p:cNvSpPr/>
          <p:nvPr/>
        </p:nvSpPr>
        <p:spPr>
          <a:xfrm>
            <a:off x="1105861" y="4195103"/>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9" name="Rechteck 8">
            <a:extLst>
              <a:ext uri="{FF2B5EF4-FFF2-40B4-BE49-F238E27FC236}">
                <a16:creationId xmlns:a16="http://schemas.microsoft.com/office/drawing/2014/main" id="{D6CB653A-1627-435D-8182-AC1279C02675}"/>
              </a:ext>
            </a:extLst>
          </p:cNvPr>
          <p:cNvSpPr/>
          <p:nvPr/>
        </p:nvSpPr>
        <p:spPr>
          <a:xfrm>
            <a:off x="827088" y="5024582"/>
            <a:ext cx="5953126" cy="1068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rgbClr val="000000"/>
                </a:solidFill>
                <a:latin typeface="E+H Sans" panose="020B0404050202020204" pitchFamily="34" charset="0"/>
              </a:rPr>
              <a:t>Recommended sensors: </a:t>
            </a:r>
          </a:p>
          <a:p>
            <a:r>
              <a:rPr lang="en-US" sz="1600" dirty="0">
                <a:solidFill>
                  <a:srgbClr val="000000"/>
                </a:solidFill>
                <a:latin typeface="E+H Sans" panose="020B0404050202020204" pitchFamily="34" charset="0"/>
              </a:rPr>
              <a:t>CLD134/ CLS54D</a:t>
            </a:r>
            <a:br>
              <a:rPr lang="en-US" sz="1600" dirty="0">
                <a:solidFill>
                  <a:srgbClr val="000000"/>
                </a:solidFill>
                <a:latin typeface="E+H Sans" panose="020B0404050202020204" pitchFamily="34" charset="0"/>
              </a:rPr>
            </a:br>
            <a:r>
              <a:rPr lang="en-US" sz="1600" dirty="0">
                <a:solidFill>
                  <a:srgbClr val="000000"/>
                </a:solidFill>
                <a:latin typeface="E+H Sans" panose="020B0404050202020204" pitchFamily="34" charset="0"/>
              </a:rPr>
              <a:t>CLD18 if display of concentration is not required</a:t>
            </a:r>
          </a:p>
        </p:txBody>
      </p:sp>
      <p:pic>
        <p:nvPicPr>
          <p:cNvPr id="10" name="Grafik 9">
            <a:extLst>
              <a:ext uri="{FF2B5EF4-FFF2-40B4-BE49-F238E27FC236}">
                <a16:creationId xmlns:a16="http://schemas.microsoft.com/office/drawing/2014/main" id="{77B8B0FA-BBBA-4A38-BAA8-36DC85AF4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509" y="1340769"/>
            <a:ext cx="4550053" cy="3183606"/>
          </a:xfrm>
          <a:prstGeom prst="rect">
            <a:avLst/>
          </a:prstGeom>
        </p:spPr>
      </p:pic>
      <p:sp>
        <p:nvSpPr>
          <p:cNvPr id="17" name="Foliennummernplatzhalter 16">
            <a:extLst>
              <a:ext uri="{FF2B5EF4-FFF2-40B4-BE49-F238E27FC236}">
                <a16:creationId xmlns:a16="http://schemas.microsoft.com/office/drawing/2014/main" id="{102F4CAA-8DD4-4F05-861F-5C778E2565A0}"/>
              </a:ext>
            </a:extLst>
          </p:cNvPr>
          <p:cNvSpPr>
            <a:spLocks noGrp="1"/>
          </p:cNvSpPr>
          <p:nvPr>
            <p:ph type="sldNum" sz="quarter" idx="16"/>
          </p:nvPr>
        </p:nvSpPr>
        <p:spPr/>
        <p:txBody>
          <a:bodyPr/>
          <a:lstStyle/>
          <a:p>
            <a:r>
              <a:rPr lang="en-US"/>
              <a:t>Slide </a:t>
            </a:r>
            <a:fld id="{A66992A6-0EE9-4B13-A320-B432C31664C6}" type="slidenum">
              <a:rPr lang="en-US" smtClean="0"/>
              <a:t>17</a:t>
            </a:fld>
            <a:endParaRPr lang="en-US" dirty="0"/>
          </a:p>
        </p:txBody>
      </p:sp>
      <p:sp>
        <p:nvSpPr>
          <p:cNvPr id="18" name="Fußzeilenplatzhalter 17">
            <a:extLst>
              <a:ext uri="{FF2B5EF4-FFF2-40B4-BE49-F238E27FC236}">
                <a16:creationId xmlns:a16="http://schemas.microsoft.com/office/drawing/2014/main" id="{A232B5A5-0ACE-4B7D-803E-9743561700B6}"/>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38222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CIP supply</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en-US" sz="1600" dirty="0"/>
              <a:t>Inductive flow measurement is the control parameter for balancing the CIP process </a:t>
            </a:r>
          </a:p>
          <a:p>
            <a:pPr marL="271463" indent="-271463">
              <a:buSzPct val="100000"/>
              <a:buFont typeface="E+H Serif"/>
              <a:buChar char="•"/>
            </a:pPr>
            <a:r>
              <a:rPr lang="en-US" sz="1600" dirty="0"/>
              <a:t>Flow measurement in the line enables monitoring of the conductivity at the same time</a:t>
            </a:r>
          </a:p>
          <a:p>
            <a:pPr marL="271463" indent="-271463">
              <a:buSzPct val="100000"/>
              <a:buFont typeface="E+H Serif"/>
              <a:buChar char="•"/>
            </a:pPr>
            <a:r>
              <a:rPr lang="en-US" sz="1600" dirty="0"/>
              <a:t>Requirements: High level of repeatability, measured value stability</a:t>
            </a:r>
            <a:br>
              <a:rPr lang="en-US" sz="1600" dirty="0"/>
            </a:br>
            <a:r>
              <a:rPr lang="en-US" sz="1600" dirty="0"/>
              <a:t>	Process safety</a:t>
            </a:r>
            <a:br>
              <a:rPr lang="en-US" dirty="0"/>
            </a:br>
            <a:br>
              <a:rPr lang="en-US" dirty="0"/>
            </a:br>
            <a:br>
              <a:rPr lang="en-US" dirty="0"/>
            </a:br>
            <a:endParaRPr lang="en-US" dirty="0">
              <a:solidFill>
                <a:srgbClr val="FF0000"/>
              </a:solidFill>
            </a:endParaRPr>
          </a:p>
        </p:txBody>
      </p:sp>
      <p:sp>
        <p:nvSpPr>
          <p:cNvPr id="4" name="Datumsplatzhalter 3">
            <a:extLst>
              <a:ext uri="{FF2B5EF4-FFF2-40B4-BE49-F238E27FC236}">
                <a16:creationId xmlns:a16="http://schemas.microsoft.com/office/drawing/2014/main" id="{8690539C-7142-4FB3-813D-396F575D2BFE}"/>
              </a:ext>
            </a:extLst>
          </p:cNvPr>
          <p:cNvSpPr>
            <a:spLocks noGrp="1"/>
          </p:cNvSpPr>
          <p:nvPr>
            <p:ph type="dt" sz="half" idx="14"/>
          </p:nvPr>
        </p:nvSpPr>
        <p:spPr/>
        <p:txBody>
          <a:bodyPr/>
          <a:lstStyle/>
          <a:p>
            <a:r>
              <a:rPr lang="en-US" dirty="0"/>
              <a:t>Conductivity measurement in the food &amp; beverage industry</a:t>
            </a:r>
          </a:p>
        </p:txBody>
      </p:sp>
      <p:sp>
        <p:nvSpPr>
          <p:cNvPr id="6" name="Pfeil: nach rechts 5">
            <a:extLst>
              <a:ext uri="{FF2B5EF4-FFF2-40B4-BE49-F238E27FC236}">
                <a16:creationId xmlns:a16="http://schemas.microsoft.com/office/drawing/2014/main" id="{0BF5E968-9F98-48DD-891F-D668603FEC38}"/>
              </a:ext>
            </a:extLst>
          </p:cNvPr>
          <p:cNvSpPr/>
          <p:nvPr/>
        </p:nvSpPr>
        <p:spPr>
          <a:xfrm>
            <a:off x="1124633" y="3129728"/>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sp>
        <p:nvSpPr>
          <p:cNvPr id="8" name="Rechteck 7">
            <a:extLst>
              <a:ext uri="{FF2B5EF4-FFF2-40B4-BE49-F238E27FC236}">
                <a16:creationId xmlns:a16="http://schemas.microsoft.com/office/drawing/2014/main" id="{9357B9B3-5DEA-4BB8-B1FA-C42F88A331E2}"/>
              </a:ext>
            </a:extLst>
          </p:cNvPr>
          <p:cNvSpPr/>
          <p:nvPr/>
        </p:nvSpPr>
        <p:spPr>
          <a:xfrm>
            <a:off x="827088" y="5353051"/>
            <a:ext cx="5953125" cy="73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rgbClr val="000000"/>
                </a:solidFill>
                <a:latin typeface="E+H Sans" panose="020B0404050202020204" pitchFamily="34" charset="0"/>
              </a:rPr>
              <a:t>Recommended sensor: </a:t>
            </a:r>
          </a:p>
          <a:p>
            <a:r>
              <a:rPr lang="en-US" sz="1600" dirty="0">
                <a:solidFill>
                  <a:srgbClr val="000000"/>
                </a:solidFill>
                <a:latin typeface="E+H Sans" panose="020B0404050202020204" pitchFamily="34" charset="0"/>
              </a:rPr>
              <a:t>Promag H 100</a:t>
            </a:r>
          </a:p>
        </p:txBody>
      </p:sp>
      <p:pic>
        <p:nvPicPr>
          <p:cNvPr id="9" name="Grafik 8">
            <a:extLst>
              <a:ext uri="{FF2B5EF4-FFF2-40B4-BE49-F238E27FC236}">
                <a16:creationId xmlns:a16="http://schemas.microsoft.com/office/drawing/2014/main" id="{3A35D15C-EB82-4210-A214-DE91BCC1CDD5}"/>
              </a:ext>
            </a:extLst>
          </p:cNvPr>
          <p:cNvPicPr>
            <a:picLocks noChangeAspect="1"/>
          </p:cNvPicPr>
          <p:nvPr/>
        </p:nvPicPr>
        <p:blipFill rotWithShape="1">
          <a:blip r:embed="rId3">
            <a:extLst>
              <a:ext uri="{28A0092B-C50C-407E-A947-70E740481C1C}">
                <a14:useLocalDpi xmlns:a14="http://schemas.microsoft.com/office/drawing/2010/main" val="0"/>
              </a:ext>
            </a:extLst>
          </a:blip>
          <a:srcRect l="61517" t="32982" b="-1"/>
          <a:stretch/>
        </p:blipFill>
        <p:spPr>
          <a:xfrm>
            <a:off x="8743950" y="1340768"/>
            <a:ext cx="3124200" cy="3806823"/>
          </a:xfrm>
          <a:prstGeom prst="rect">
            <a:avLst/>
          </a:prstGeom>
        </p:spPr>
      </p:pic>
      <p:sp>
        <p:nvSpPr>
          <p:cNvPr id="16" name="Foliennummernplatzhalter 15">
            <a:extLst>
              <a:ext uri="{FF2B5EF4-FFF2-40B4-BE49-F238E27FC236}">
                <a16:creationId xmlns:a16="http://schemas.microsoft.com/office/drawing/2014/main" id="{4BBD85D5-B2DA-4B68-8872-36C15BAEC991}"/>
              </a:ext>
            </a:extLst>
          </p:cNvPr>
          <p:cNvSpPr>
            <a:spLocks noGrp="1"/>
          </p:cNvSpPr>
          <p:nvPr>
            <p:ph type="sldNum" sz="quarter" idx="16"/>
          </p:nvPr>
        </p:nvSpPr>
        <p:spPr/>
        <p:txBody>
          <a:bodyPr/>
          <a:lstStyle/>
          <a:p>
            <a:r>
              <a:rPr lang="en-US"/>
              <a:t>Slide </a:t>
            </a:r>
            <a:fld id="{A27FBFB0-704A-421E-BA60-F2CF786B9F9B}" type="slidenum">
              <a:rPr lang="en-US" smtClean="0"/>
              <a:t>18</a:t>
            </a:fld>
            <a:endParaRPr lang="en-US" dirty="0"/>
          </a:p>
        </p:txBody>
      </p:sp>
      <p:sp>
        <p:nvSpPr>
          <p:cNvPr id="17" name="Fußzeilenplatzhalter 16">
            <a:extLst>
              <a:ext uri="{FF2B5EF4-FFF2-40B4-BE49-F238E27FC236}">
                <a16:creationId xmlns:a16="http://schemas.microsoft.com/office/drawing/2014/main" id="{663C43B4-6B1D-4979-A988-DDBAE1B4BE8C}"/>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418400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5.3 CIP return/product separation</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en-US" sz="1400" dirty="0"/>
              <a:t>Conductivity is measured in the return line of the CIP system so that media can either be returned to their appropriate storage tanks following cleaning or discarded.</a:t>
            </a:r>
          </a:p>
          <a:p>
            <a:pPr marL="271463" indent="-271463">
              <a:buSzPct val="100000"/>
              <a:buFont typeface="E+H Serif" panose="02020403050405020404" pitchFamily="18" charset="0"/>
              <a:buChar char="•"/>
            </a:pPr>
            <a:r>
              <a:rPr lang="en-US" sz="1400" dirty="0"/>
              <a:t>Sample CIP program</a:t>
            </a:r>
          </a:p>
          <a:p>
            <a:pPr marL="631826" lvl="1" indent="-271463">
              <a:buSzPct val="100000"/>
              <a:buFont typeface="E+H Serif" panose="02020403050405020404" pitchFamily="18" charset="0"/>
              <a:buChar char="•"/>
            </a:pPr>
            <a:r>
              <a:rPr lang="en-US" sz="1200" dirty="0"/>
              <a:t>Pre-rinsing with fresh/batch water</a:t>
            </a:r>
          </a:p>
          <a:p>
            <a:pPr marL="631826" lvl="1" indent="-271463">
              <a:buSzPct val="100000"/>
              <a:buFont typeface="E+H Serif" panose="02020403050405020404" pitchFamily="18" charset="0"/>
              <a:buChar char="•"/>
            </a:pPr>
            <a:r>
              <a:rPr lang="en-US" sz="1200" dirty="0"/>
              <a:t>Alkaline stage</a:t>
            </a:r>
          </a:p>
          <a:p>
            <a:pPr marL="631826" lvl="1" indent="-271463">
              <a:buSzPct val="100000"/>
              <a:buFont typeface="E+H Serif" panose="02020403050405020404" pitchFamily="18" charset="0"/>
              <a:buChar char="•"/>
            </a:pPr>
            <a:r>
              <a:rPr lang="en-US" sz="1200" dirty="0"/>
              <a:t>Intermediate rinsing</a:t>
            </a:r>
          </a:p>
          <a:p>
            <a:pPr marL="631826" lvl="1" indent="-271463">
              <a:buSzPct val="100000"/>
              <a:buFont typeface="E+H Serif" panose="02020403050405020404" pitchFamily="18" charset="0"/>
              <a:buChar char="•"/>
            </a:pPr>
            <a:r>
              <a:rPr lang="en-US" sz="1200" dirty="0"/>
              <a:t>Disinfection</a:t>
            </a:r>
          </a:p>
          <a:p>
            <a:pPr marL="631826" lvl="1" indent="-271463">
              <a:buSzPct val="100000"/>
              <a:buFont typeface="E+H Serif" panose="02020403050405020404" pitchFamily="18" charset="0"/>
              <a:buChar char="•"/>
            </a:pPr>
            <a:r>
              <a:rPr lang="en-US" sz="1200" dirty="0"/>
              <a:t>Post-rinsing</a:t>
            </a:r>
          </a:p>
          <a:p>
            <a:pPr marL="271463" indent="-271463">
              <a:buSzPct val="100000"/>
              <a:buFont typeface="E+H Serif"/>
              <a:buChar char="•"/>
            </a:pPr>
            <a:r>
              <a:rPr lang="en-US" sz="1400" dirty="0"/>
              <a:t>Requirements: </a:t>
            </a:r>
            <a:r>
              <a:rPr lang="en-US" sz="1400" dirty="0">
                <a:solidFill>
                  <a:schemeClr val="accent2"/>
                </a:solidFill>
              </a:rPr>
              <a:t>Fast response time </a:t>
            </a:r>
            <a:r>
              <a:rPr lang="en-US" sz="1400" dirty="0"/>
              <a:t>for</a:t>
            </a:r>
            <a:r>
              <a:rPr lang="en-US" sz="1400" dirty="0">
                <a:solidFill>
                  <a:schemeClr val="accent2"/>
                </a:solidFill>
              </a:rPr>
              <a:t> </a:t>
            </a:r>
            <a:r>
              <a:rPr lang="en-US" sz="1400" dirty="0"/>
              <a:t>conductivity and temperature</a:t>
            </a:r>
            <a:r>
              <a:rPr lang="en-US" sz="1400" dirty="0">
                <a:solidFill>
                  <a:srgbClr val="FF0000"/>
                </a:solidFill>
              </a:rPr>
              <a:t> </a:t>
            </a:r>
            <a:r>
              <a:rPr lang="en-US" sz="1400" dirty="0"/>
              <a:t>as well as</a:t>
            </a:r>
            <a:r>
              <a:rPr lang="en-US" sz="1400" dirty="0">
                <a:solidFill>
                  <a:srgbClr val="FF0000"/>
                </a:solidFill>
              </a:rPr>
              <a:t> </a:t>
            </a:r>
            <a:r>
              <a:rPr lang="en-US" sz="1400" dirty="0">
                <a:solidFill>
                  <a:schemeClr val="accent2"/>
                </a:solidFill>
              </a:rPr>
              <a:t>a high level of repeatability</a:t>
            </a:r>
          </a:p>
          <a:p>
            <a:pPr marL="271463" indent="-271463">
              <a:buSzPct val="100000"/>
              <a:buFont typeface="E+H Serif"/>
              <a:buChar char="•"/>
            </a:pPr>
            <a:endParaRPr lang="en-US" sz="1600" dirty="0"/>
          </a:p>
          <a:p>
            <a:pPr marL="271463" indent="-271463">
              <a:buSzPct val="100000"/>
              <a:buFont typeface="E+H Serif"/>
              <a:buChar char="•"/>
            </a:pPr>
            <a:endParaRPr lang="en-US" sz="1600" dirty="0">
              <a:solidFill>
                <a:srgbClr val="FF0000"/>
              </a:solidFill>
            </a:endParaRPr>
          </a:p>
        </p:txBody>
      </p:sp>
      <p:sp>
        <p:nvSpPr>
          <p:cNvPr id="4" name="Datumsplatzhalter 3">
            <a:extLst>
              <a:ext uri="{FF2B5EF4-FFF2-40B4-BE49-F238E27FC236}">
                <a16:creationId xmlns:a16="http://schemas.microsoft.com/office/drawing/2014/main" id="{22420B75-F3C2-4B61-9187-7759458CC59C}"/>
              </a:ext>
            </a:extLst>
          </p:cNvPr>
          <p:cNvSpPr>
            <a:spLocks noGrp="1"/>
          </p:cNvSpPr>
          <p:nvPr>
            <p:ph type="dt" sz="half" idx="14"/>
          </p:nvPr>
        </p:nvSpPr>
        <p:spPr/>
        <p:txBody>
          <a:bodyPr/>
          <a:lstStyle/>
          <a:p>
            <a:r>
              <a:rPr lang="en-US" dirty="0"/>
              <a:t>Conductivity measurement in the food &amp; beverage industry</a:t>
            </a:r>
          </a:p>
        </p:txBody>
      </p:sp>
      <p:sp>
        <p:nvSpPr>
          <p:cNvPr id="6" name="Rechteck 5">
            <a:extLst>
              <a:ext uri="{FF2B5EF4-FFF2-40B4-BE49-F238E27FC236}">
                <a16:creationId xmlns:a16="http://schemas.microsoft.com/office/drawing/2014/main" id="{357D5FFC-A2B0-439B-A9A3-0E251C9B1B3D}"/>
              </a:ext>
            </a:extLst>
          </p:cNvPr>
          <p:cNvSpPr/>
          <p:nvPr/>
        </p:nvSpPr>
        <p:spPr>
          <a:xfrm>
            <a:off x="815974" y="4669278"/>
            <a:ext cx="5964239" cy="1423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endParaRPr lang="en-US" sz="1400" b="1" dirty="0">
              <a:solidFill>
                <a:srgbClr val="000000"/>
              </a:solidFill>
            </a:endParaRPr>
          </a:p>
          <a:p>
            <a:r>
              <a:rPr lang="en-US" sz="1600" b="1" dirty="0">
                <a:solidFill>
                  <a:srgbClr val="000000"/>
                </a:solidFill>
                <a:latin typeface="E+H Sans" panose="020B0404050202020204" pitchFamily="34" charset="0"/>
              </a:rPr>
              <a:t>Recommended sensors: </a:t>
            </a:r>
          </a:p>
          <a:p>
            <a:r>
              <a:rPr lang="en-US" sz="1600" dirty="0" err="1">
                <a:solidFill>
                  <a:srgbClr val="000000"/>
                </a:solidFill>
                <a:latin typeface="E+H Sans" panose="020B0404050202020204" pitchFamily="34" charset="0"/>
              </a:rPr>
              <a:t>Smartec</a:t>
            </a:r>
            <a:r>
              <a:rPr lang="en-US" sz="1600" dirty="0">
                <a:solidFill>
                  <a:srgbClr val="000000"/>
                </a:solidFill>
                <a:latin typeface="E+H Sans" panose="020B0404050202020204" pitchFamily="34" charset="0"/>
              </a:rPr>
              <a:t> CLD134/</a:t>
            </a:r>
            <a:r>
              <a:rPr lang="en-US" sz="1600" dirty="0" err="1">
                <a:solidFill>
                  <a:srgbClr val="000000"/>
                </a:solidFill>
                <a:latin typeface="E+H Sans" panose="020B0404050202020204" pitchFamily="34" charset="0"/>
              </a:rPr>
              <a:t>Memosens</a:t>
            </a:r>
            <a:r>
              <a:rPr lang="en-US" sz="1600" dirty="0">
                <a:solidFill>
                  <a:srgbClr val="000000"/>
                </a:solidFill>
                <a:latin typeface="E+H Sans" panose="020B0404050202020204" pitchFamily="34" charset="0"/>
              </a:rPr>
              <a:t> CLS54D</a:t>
            </a:r>
            <a:br>
              <a:rPr lang="en-US" sz="1600" dirty="0">
                <a:solidFill>
                  <a:srgbClr val="000000"/>
                </a:solidFill>
                <a:latin typeface="E+H Sans" panose="020B0404050202020204" pitchFamily="34" charset="0"/>
              </a:rPr>
            </a:br>
            <a:r>
              <a:rPr lang="en-US" sz="1600" dirty="0">
                <a:solidFill>
                  <a:srgbClr val="000000"/>
                </a:solidFill>
                <a:latin typeface="E+H Sans" panose="020B0404050202020204" pitchFamily="34" charset="0"/>
              </a:rPr>
              <a:t>CLD18 (accuracy not as high and no measuring range switching)</a:t>
            </a:r>
          </a:p>
          <a:p>
            <a:r>
              <a:rPr lang="en-US" sz="1600" dirty="0">
                <a:solidFill>
                  <a:srgbClr val="000000"/>
                </a:solidFill>
                <a:latin typeface="E+H Sans" panose="020B0404050202020204" pitchFamily="34" charset="0"/>
              </a:rPr>
              <a:t>CLS82D, only for small nominal diameters (accuracy not as high as inductive sensors)</a:t>
            </a:r>
            <a:br>
              <a:rPr lang="en-US" sz="1600" dirty="0">
                <a:solidFill>
                  <a:srgbClr val="000000"/>
                </a:solidFill>
                <a:latin typeface="E+H Sans" panose="020B0404050202020204" pitchFamily="34" charset="0"/>
              </a:rPr>
            </a:br>
            <a:endParaRPr lang="en-US" sz="1600" dirty="0">
              <a:solidFill>
                <a:srgbClr val="000000"/>
              </a:solidFill>
              <a:latin typeface="E+H Sans" panose="020B0404050202020204" pitchFamily="34" charset="0"/>
            </a:endParaRPr>
          </a:p>
        </p:txBody>
      </p:sp>
      <p:pic>
        <p:nvPicPr>
          <p:cNvPr id="8" name="Grafik 7">
            <a:extLst>
              <a:ext uri="{FF2B5EF4-FFF2-40B4-BE49-F238E27FC236}">
                <a16:creationId xmlns:a16="http://schemas.microsoft.com/office/drawing/2014/main" id="{1DF87945-1C01-4C93-AFDE-0371F72CDD7B}"/>
              </a:ext>
            </a:extLst>
          </p:cNvPr>
          <p:cNvPicPr>
            <a:picLocks noChangeAspect="1"/>
          </p:cNvPicPr>
          <p:nvPr/>
        </p:nvPicPr>
        <p:blipFill rotWithShape="1">
          <a:blip r:embed="rId3">
            <a:extLst>
              <a:ext uri="{28A0092B-C50C-407E-A947-70E740481C1C}">
                <a14:useLocalDpi xmlns:a14="http://schemas.microsoft.com/office/drawing/2010/main" val="0"/>
              </a:ext>
            </a:extLst>
          </a:blip>
          <a:srcRect b="56272"/>
          <a:stretch/>
        </p:blipFill>
        <p:spPr>
          <a:xfrm>
            <a:off x="7319962" y="1341438"/>
            <a:ext cx="4550400" cy="1392237"/>
          </a:xfrm>
          <a:prstGeom prst="rect">
            <a:avLst/>
          </a:prstGeom>
        </p:spPr>
      </p:pic>
      <p:pic>
        <p:nvPicPr>
          <p:cNvPr id="14" name="Bildplatzhalter 8">
            <a:extLst>
              <a:ext uri="{FF2B5EF4-FFF2-40B4-BE49-F238E27FC236}">
                <a16:creationId xmlns:a16="http://schemas.microsoft.com/office/drawing/2014/main" id="{93C4F591-99B1-4802-878D-CEED7BA52F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61" t="38900" r="44596" b="16170"/>
          <a:stretch/>
        </p:blipFill>
        <p:spPr>
          <a:xfrm>
            <a:off x="9104312" y="3032749"/>
            <a:ext cx="2762250" cy="3060076"/>
          </a:xfrm>
          <a:prstGeom prst="rect">
            <a:avLst/>
          </a:prstGeom>
        </p:spPr>
      </p:pic>
      <p:sp>
        <p:nvSpPr>
          <p:cNvPr id="16" name="Foliennummernplatzhalter 15">
            <a:extLst>
              <a:ext uri="{FF2B5EF4-FFF2-40B4-BE49-F238E27FC236}">
                <a16:creationId xmlns:a16="http://schemas.microsoft.com/office/drawing/2014/main" id="{9D3110CD-A8BD-4E5A-959E-6C686A4FD3B0}"/>
              </a:ext>
            </a:extLst>
          </p:cNvPr>
          <p:cNvSpPr>
            <a:spLocks noGrp="1"/>
          </p:cNvSpPr>
          <p:nvPr>
            <p:ph type="sldNum" sz="quarter" idx="16"/>
          </p:nvPr>
        </p:nvSpPr>
        <p:spPr/>
        <p:txBody>
          <a:bodyPr/>
          <a:lstStyle/>
          <a:p>
            <a:r>
              <a:rPr lang="en-US"/>
              <a:t>Slide </a:t>
            </a:r>
            <a:fld id="{57D147D5-E883-45DF-8420-5A7E6658A608}" type="slidenum">
              <a:rPr lang="en-US" smtClean="0"/>
              <a:t>19</a:t>
            </a:fld>
            <a:endParaRPr lang="en-US" dirty="0"/>
          </a:p>
        </p:txBody>
      </p:sp>
      <p:sp>
        <p:nvSpPr>
          <p:cNvPr id="17" name="Fußzeilenplatzhalter 16">
            <a:extLst>
              <a:ext uri="{FF2B5EF4-FFF2-40B4-BE49-F238E27FC236}">
                <a16:creationId xmlns:a16="http://schemas.microsoft.com/office/drawing/2014/main" id="{051B920F-1A5D-4BB0-A70A-BFA53DF9AFEE}"/>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30285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DDBD697-5CD1-4FF9-A602-0DD7771660AB}"/>
              </a:ext>
            </a:extLst>
          </p:cNvPr>
          <p:cNvSpPr>
            <a:spLocks noGrp="1"/>
          </p:cNvSpPr>
          <p:nvPr>
            <p:ph type="title"/>
          </p:nvPr>
        </p:nvSpPr>
        <p:spPr>
          <a:noFill/>
          <a:ln w="9525">
            <a:noFill/>
            <a:miter lim="800000"/>
            <a:headEnd/>
            <a:tailEnd/>
          </a:ln>
          <a:effectLst/>
        </p:spPr>
        <p:txBody>
          <a:bodyPr vert="horz" wrap="none" lIns="0" tIns="0" rIns="0" bIns="0" numCol="1" anchor="t" anchorCtr="0" compatLnSpc="1">
            <a:prstTxWarp prst="textNoShape">
              <a:avLst/>
            </a:prstTxWarp>
          </a:bodyPr>
          <a:lstStyle/>
          <a:p>
            <a:r>
              <a:rPr lang="en-US"/>
              <a:t>Table of contents</a:t>
            </a:r>
            <a:endParaRPr lang="en-US" dirty="0"/>
          </a:p>
        </p:txBody>
      </p:sp>
      <p:sp>
        <p:nvSpPr>
          <p:cNvPr id="5" name="Datumsplatzhalter 4">
            <a:extLst>
              <a:ext uri="{FF2B5EF4-FFF2-40B4-BE49-F238E27FC236}">
                <a16:creationId xmlns:a16="http://schemas.microsoft.com/office/drawing/2014/main" id="{A692B2D2-C349-49AD-8489-F010FC803964}"/>
              </a:ext>
            </a:extLst>
          </p:cNvPr>
          <p:cNvSpPr>
            <a:spLocks noGrp="1"/>
          </p:cNvSpPr>
          <p:nvPr>
            <p:ph type="dt" sz="half" idx="10"/>
          </p:nvPr>
        </p:nvSpPr>
        <p:spPr/>
        <p:txBody>
          <a:bodyPr/>
          <a:lstStyle/>
          <a:p>
            <a:r>
              <a:rPr lang="en-US" dirty="0"/>
              <a:t>Conductivity measurement in the food &amp; beverage industry</a:t>
            </a:r>
          </a:p>
        </p:txBody>
      </p:sp>
      <p:sp>
        <p:nvSpPr>
          <p:cNvPr id="15" name="TocEntry1">
            <a:hlinkClick r:id="rId4" action="ppaction://hlinksldjump"/>
            <a:extLst>
              <a:ext uri="{FF2B5EF4-FFF2-40B4-BE49-F238E27FC236}">
                <a16:creationId xmlns:a16="http://schemas.microsoft.com/office/drawing/2014/main" id="{870232F1-6ED5-41CB-9D8F-A3F3BE5FA39E}"/>
              </a:ext>
            </a:extLst>
          </p:cNvPr>
          <p:cNvSpPr txBox="1"/>
          <p:nvPr/>
        </p:nvSpPr>
        <p:spPr>
          <a:xfrm>
            <a:off x="828000" y="1353471"/>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1. Conductivity measurement in the food and beverage industry	  	Slide 3</a:t>
            </a:r>
          </a:p>
        </p:txBody>
      </p:sp>
      <p:sp>
        <p:nvSpPr>
          <p:cNvPr id="16" name="TocEntry2">
            <a:hlinkClick r:id="rId5" action="ppaction://hlinksldjump"/>
            <a:extLst>
              <a:ext uri="{FF2B5EF4-FFF2-40B4-BE49-F238E27FC236}">
                <a16:creationId xmlns:a16="http://schemas.microsoft.com/office/drawing/2014/main" id="{D2C81FBC-2101-4871-B667-16CD03804C76}"/>
              </a:ext>
            </a:extLst>
          </p:cNvPr>
          <p:cNvSpPr txBox="1"/>
          <p:nvPr/>
        </p:nvSpPr>
        <p:spPr>
          <a:xfrm>
            <a:off x="828000" y="1686847"/>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2. What is conductivity measurement?					Slide 4</a:t>
            </a:r>
          </a:p>
        </p:txBody>
      </p:sp>
      <p:sp>
        <p:nvSpPr>
          <p:cNvPr id="17" name="TocEntry3">
            <a:hlinkClick r:id="rId6" action="ppaction://hlinksldjump"/>
            <a:extLst>
              <a:ext uri="{FF2B5EF4-FFF2-40B4-BE49-F238E27FC236}">
                <a16:creationId xmlns:a16="http://schemas.microsoft.com/office/drawing/2014/main" id="{9D4D11C3-6917-4CD8-B761-B75AB053E7E2}"/>
              </a:ext>
            </a:extLst>
          </p:cNvPr>
          <p:cNvSpPr txBox="1"/>
          <p:nvPr/>
        </p:nvSpPr>
        <p:spPr>
          <a:xfrm>
            <a:off x="828000" y="2020223"/>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3. Measuring principles of conductivity measuring devices			Slide 7</a:t>
            </a:r>
          </a:p>
        </p:txBody>
      </p:sp>
      <p:sp>
        <p:nvSpPr>
          <p:cNvPr id="18" name="TocEntry4">
            <a:hlinkClick r:id="rId7" action="ppaction://hlinksldjump"/>
            <a:extLst>
              <a:ext uri="{FF2B5EF4-FFF2-40B4-BE49-F238E27FC236}">
                <a16:creationId xmlns:a16="http://schemas.microsoft.com/office/drawing/2014/main" id="{954E822D-59C0-4A06-9EFD-B3E45D7EBE40}"/>
              </a:ext>
            </a:extLst>
          </p:cNvPr>
          <p:cNvSpPr txBox="1"/>
          <p:nvPr/>
        </p:nvSpPr>
        <p:spPr>
          <a:xfrm>
            <a:off x="828000" y="2353599"/>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4. Measuring device segmentation					Slide 12</a:t>
            </a:r>
          </a:p>
        </p:txBody>
      </p:sp>
      <p:sp>
        <p:nvSpPr>
          <p:cNvPr id="19" name="TocEntry5">
            <a:hlinkClick r:id="rId8" action="ppaction://hlinksldjump"/>
            <a:extLst>
              <a:ext uri="{FF2B5EF4-FFF2-40B4-BE49-F238E27FC236}">
                <a16:creationId xmlns:a16="http://schemas.microsoft.com/office/drawing/2014/main" id="{5A1E8FC2-9FD0-41B2-8D04-B4EA93D61B09}"/>
              </a:ext>
            </a:extLst>
          </p:cNvPr>
          <p:cNvSpPr txBox="1"/>
          <p:nvPr/>
        </p:nvSpPr>
        <p:spPr>
          <a:xfrm>
            <a:off x="828000" y="2686975"/>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5. Application descriptions						Slide 16</a:t>
            </a:r>
          </a:p>
        </p:txBody>
      </p:sp>
      <p:sp>
        <p:nvSpPr>
          <p:cNvPr id="20" name="TocEntry6">
            <a:hlinkClick r:id="rId9" action="ppaction://hlinksldjump"/>
            <a:extLst>
              <a:ext uri="{FF2B5EF4-FFF2-40B4-BE49-F238E27FC236}">
                <a16:creationId xmlns:a16="http://schemas.microsoft.com/office/drawing/2014/main" id="{F4EFB223-8038-4462-8A8E-73EB21A9F83C}"/>
              </a:ext>
            </a:extLst>
          </p:cNvPr>
          <p:cNvSpPr txBox="1"/>
          <p:nvPr/>
        </p:nvSpPr>
        <p:spPr>
          <a:xfrm>
            <a:off x="828000" y="3020351"/>
            <a:ext cx="9182098" cy="307975"/>
          </a:xfrm>
          <a:prstGeom prst="rect">
            <a:avLst/>
          </a:prstGeom>
          <a:noFill/>
        </p:spPr>
        <p:txBody>
          <a:bodyPr vert="horz" wrap="square" lIns="0" tIns="0" rIns="0" bIns="0" rtlCol="0">
            <a:noAutofit/>
          </a:bodyPr>
          <a:lstStyle/>
          <a:p>
            <a:pPr>
              <a:buClr>
                <a:srgbClr val="007CAA"/>
              </a:buClr>
              <a:buSzPct val="100000"/>
            </a:pPr>
            <a:r>
              <a:rPr lang="en-US" sz="2000" dirty="0">
                <a:solidFill>
                  <a:srgbClr val="000000"/>
                </a:solidFill>
              </a:rPr>
              <a:t>6. Practical example							Slide 22</a:t>
            </a:r>
          </a:p>
        </p:txBody>
      </p:sp>
      <p:sp>
        <p:nvSpPr>
          <p:cNvPr id="12" name="Foliennummernplatzhalter 11">
            <a:extLst>
              <a:ext uri="{FF2B5EF4-FFF2-40B4-BE49-F238E27FC236}">
                <a16:creationId xmlns:a16="http://schemas.microsoft.com/office/drawing/2014/main" id="{3FFCE61B-505B-4C44-8173-83A70173D27D}"/>
              </a:ext>
            </a:extLst>
          </p:cNvPr>
          <p:cNvSpPr>
            <a:spLocks noGrp="1"/>
          </p:cNvSpPr>
          <p:nvPr>
            <p:ph type="sldNum" sz="quarter" idx="12"/>
          </p:nvPr>
        </p:nvSpPr>
        <p:spPr/>
        <p:txBody>
          <a:bodyPr/>
          <a:lstStyle/>
          <a:p>
            <a:r>
              <a:rPr lang="en-US"/>
              <a:t>Slide </a:t>
            </a:r>
            <a:fld id="{C14B98F9-C586-44CC-9EA2-D3D444FEF476}" type="slidenum">
              <a:rPr lang="en-US" smtClean="0"/>
              <a:t>2</a:t>
            </a:fld>
            <a:endParaRPr lang="en-US" dirty="0"/>
          </a:p>
        </p:txBody>
      </p:sp>
      <p:sp>
        <p:nvSpPr>
          <p:cNvPr id="13" name="Fußzeilenplatzhalter 12">
            <a:extLst>
              <a:ext uri="{FF2B5EF4-FFF2-40B4-BE49-F238E27FC236}">
                <a16:creationId xmlns:a16="http://schemas.microsoft.com/office/drawing/2014/main" id="{3078B13D-42D1-4D35-BA05-900C9E1B4DA8}"/>
              </a:ext>
            </a:extLst>
          </p:cNvPr>
          <p:cNvSpPr>
            <a:spLocks noGrp="1"/>
          </p:cNvSpPr>
          <p:nvPr>
            <p:ph type="ftr" sz="quarter" idx="11"/>
          </p:nvPr>
        </p:nvSpPr>
        <p:spPr/>
        <p:txBody>
          <a:bodyPr/>
          <a:lstStyle/>
          <a:p>
            <a:r>
              <a:rPr lang="en-US" dirty="0"/>
              <a:t>Endress+Hauser</a:t>
            </a:r>
          </a:p>
        </p:txBody>
      </p:sp>
    </p:spTree>
    <p:custDataLst>
      <p:tags r:id="rId1"/>
    </p:custDataLst>
    <p:extLst>
      <p:ext uri="{BB962C8B-B14F-4D97-AF65-F5344CB8AC3E}">
        <p14:creationId xmlns:p14="http://schemas.microsoft.com/office/powerpoint/2010/main" val="76447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5.4 Quality control/product detection</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en-US" sz="1600" dirty="0"/>
              <a:t>Given that it is a product-specific variable, the conductivity value can serve as a quality-related parameter. It can also be used for product detection and product separation.</a:t>
            </a:r>
          </a:p>
          <a:p>
            <a:pPr marL="271463" indent="-271463">
              <a:buSzPct val="100000"/>
              <a:buFont typeface="E+H Serif"/>
              <a:buChar char="•"/>
            </a:pPr>
            <a:r>
              <a:rPr lang="en-US" sz="1600" dirty="0"/>
              <a:t>Requirements: </a:t>
            </a:r>
            <a:r>
              <a:rPr lang="en-US" sz="1600" dirty="0">
                <a:solidFill>
                  <a:schemeClr val="accent2"/>
                </a:solidFill>
              </a:rPr>
              <a:t>High accuracy</a:t>
            </a:r>
            <a:r>
              <a:rPr lang="en-US" sz="1600" dirty="0"/>
              <a:t>, </a:t>
            </a:r>
            <a:r>
              <a:rPr lang="en-US" sz="1600" dirty="0">
                <a:solidFill>
                  <a:schemeClr val="accent2"/>
                </a:solidFill>
              </a:rPr>
              <a:t>fast response time </a:t>
            </a:r>
            <a:r>
              <a:rPr lang="en-US" sz="1600" dirty="0"/>
              <a:t>for conductivity, calibration capability.</a:t>
            </a:r>
          </a:p>
          <a:p>
            <a:pPr marL="271463" indent="-271463">
              <a:buSzPct val="100000"/>
              <a:buFont typeface="E+H Serif"/>
              <a:buChar char="•"/>
            </a:pPr>
            <a:endParaRPr lang="en-US" dirty="0"/>
          </a:p>
        </p:txBody>
      </p:sp>
      <p:sp>
        <p:nvSpPr>
          <p:cNvPr id="4" name="Datumsplatzhalter 3">
            <a:extLst>
              <a:ext uri="{FF2B5EF4-FFF2-40B4-BE49-F238E27FC236}">
                <a16:creationId xmlns:a16="http://schemas.microsoft.com/office/drawing/2014/main" id="{16AC85B1-2629-478B-B44C-94AA92535900}"/>
              </a:ext>
            </a:extLst>
          </p:cNvPr>
          <p:cNvSpPr>
            <a:spLocks noGrp="1"/>
          </p:cNvSpPr>
          <p:nvPr>
            <p:ph type="dt" sz="half" idx="14"/>
          </p:nvPr>
        </p:nvSpPr>
        <p:spPr/>
        <p:txBody>
          <a:bodyPr/>
          <a:lstStyle/>
          <a:p>
            <a:r>
              <a:rPr lang="en-US" dirty="0"/>
              <a:t>Conductivity measurement in the food &amp; beverage industry</a:t>
            </a:r>
          </a:p>
        </p:txBody>
      </p:sp>
      <p:sp>
        <p:nvSpPr>
          <p:cNvPr id="6" name="Rechteck 5">
            <a:extLst>
              <a:ext uri="{FF2B5EF4-FFF2-40B4-BE49-F238E27FC236}">
                <a16:creationId xmlns:a16="http://schemas.microsoft.com/office/drawing/2014/main" id="{8C5D6910-9BDB-486F-9C83-868F68006B61}"/>
              </a:ext>
            </a:extLst>
          </p:cNvPr>
          <p:cNvSpPr/>
          <p:nvPr/>
        </p:nvSpPr>
        <p:spPr>
          <a:xfrm>
            <a:off x="815974" y="4406630"/>
            <a:ext cx="5964239" cy="1686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rgbClr val="000000"/>
                </a:solidFill>
                <a:latin typeface="E+H Sans" panose="020B0404050202020204" pitchFamily="34" charset="0"/>
              </a:rPr>
              <a:t>Recommended sensors</a:t>
            </a:r>
            <a:r>
              <a:rPr lang="en-US" sz="1600" dirty="0">
                <a:solidFill>
                  <a:srgbClr val="000000"/>
                </a:solidFill>
                <a:latin typeface="E+H Sans" panose="020B0404050202020204" pitchFamily="34" charset="0"/>
              </a:rPr>
              <a:t>: </a:t>
            </a:r>
          </a:p>
          <a:p>
            <a:pPr>
              <a:buSzPct val="100000"/>
            </a:pPr>
            <a:r>
              <a:rPr lang="en-US" sz="1600" dirty="0">
                <a:solidFill>
                  <a:srgbClr val="000000"/>
                </a:solidFill>
                <a:latin typeface="E+H Sans" panose="020B0404050202020204" pitchFamily="34" charset="0"/>
              </a:rPr>
              <a:t>CLD134/CLS54D</a:t>
            </a:r>
          </a:p>
          <a:p>
            <a:pPr>
              <a:buSzPct val="100000"/>
            </a:pPr>
            <a:r>
              <a:rPr lang="en-US" sz="1600" dirty="0">
                <a:solidFill>
                  <a:srgbClr val="000000"/>
                </a:solidFill>
                <a:latin typeface="E+H Sans" panose="020B0404050202020204" pitchFamily="34" charset="0"/>
              </a:rPr>
              <a:t>CLD18 (accuracy not as high and no measuring range switching)</a:t>
            </a:r>
            <a:br>
              <a:rPr lang="en-US" sz="1600" dirty="0">
                <a:solidFill>
                  <a:srgbClr val="000000"/>
                </a:solidFill>
                <a:latin typeface="E+H Sans" panose="020B0404050202020204" pitchFamily="34" charset="0"/>
              </a:rPr>
            </a:br>
            <a:r>
              <a:rPr lang="en-US" sz="1600" dirty="0">
                <a:solidFill>
                  <a:srgbClr val="000000"/>
                </a:solidFill>
                <a:latin typeface="E+H Sans" panose="020B0404050202020204" pitchFamily="34" charset="0"/>
              </a:rPr>
              <a:t>CLS82D, only for small nominal diameters (accuracy not as high as inductive sensors)</a:t>
            </a:r>
          </a:p>
        </p:txBody>
      </p:sp>
      <p:pic>
        <p:nvPicPr>
          <p:cNvPr id="10" name="Grafik 9">
            <a:extLst>
              <a:ext uri="{FF2B5EF4-FFF2-40B4-BE49-F238E27FC236}">
                <a16:creationId xmlns:a16="http://schemas.microsoft.com/office/drawing/2014/main" id="{CBF1DEEF-15DD-4619-B414-388497D05774}"/>
              </a:ext>
            </a:extLst>
          </p:cNvPr>
          <p:cNvPicPr>
            <a:picLocks noChangeAspect="1"/>
          </p:cNvPicPr>
          <p:nvPr/>
        </p:nvPicPr>
        <p:blipFill rotWithShape="1">
          <a:blip r:embed="rId3">
            <a:extLst>
              <a:ext uri="{28A0092B-C50C-407E-A947-70E740481C1C}">
                <a14:useLocalDpi xmlns:a14="http://schemas.microsoft.com/office/drawing/2010/main" val="0"/>
              </a:ext>
            </a:extLst>
          </a:blip>
          <a:srcRect l="555" b="30717"/>
          <a:stretch/>
        </p:blipFill>
        <p:spPr>
          <a:xfrm>
            <a:off x="7319962" y="1341438"/>
            <a:ext cx="4546599" cy="4751387"/>
          </a:xfrm>
          <a:prstGeom prst="rect">
            <a:avLst/>
          </a:prstGeom>
        </p:spPr>
      </p:pic>
      <p:sp>
        <p:nvSpPr>
          <p:cNvPr id="7" name="Rechteck 6">
            <a:extLst>
              <a:ext uri="{FF2B5EF4-FFF2-40B4-BE49-F238E27FC236}">
                <a16:creationId xmlns:a16="http://schemas.microsoft.com/office/drawing/2014/main" id="{C8296C78-C8DE-4C39-AE9E-946A72561215}"/>
              </a:ext>
            </a:extLst>
          </p:cNvPr>
          <p:cNvSpPr/>
          <p:nvPr/>
        </p:nvSpPr>
        <p:spPr>
          <a:xfrm>
            <a:off x="10222218" y="5846604"/>
            <a:ext cx="1645002" cy="246221"/>
          </a:xfrm>
          <a:prstGeom prst="rect">
            <a:avLst/>
          </a:prstGeom>
        </p:spPr>
        <p:txBody>
          <a:bodyPr wrap="none">
            <a:spAutoFit/>
          </a:bodyPr>
          <a:lstStyle/>
          <a:p>
            <a:r>
              <a:rPr lang="en-US" sz="1000" dirty="0"/>
              <a:t>Juice Images/</a:t>
            </a:r>
            <a:r>
              <a:rPr lang="en-US" sz="1000" dirty="0" err="1"/>
              <a:t>Strandperle</a:t>
            </a:r>
            <a:endParaRPr lang="en-US" sz="1000" dirty="0"/>
          </a:p>
        </p:txBody>
      </p:sp>
      <p:sp>
        <p:nvSpPr>
          <p:cNvPr id="16" name="Foliennummernplatzhalter 15">
            <a:extLst>
              <a:ext uri="{FF2B5EF4-FFF2-40B4-BE49-F238E27FC236}">
                <a16:creationId xmlns:a16="http://schemas.microsoft.com/office/drawing/2014/main" id="{0AF65694-A3C5-4936-9DDA-36E4955933AF}"/>
              </a:ext>
            </a:extLst>
          </p:cNvPr>
          <p:cNvSpPr>
            <a:spLocks noGrp="1"/>
          </p:cNvSpPr>
          <p:nvPr>
            <p:ph type="sldNum" sz="quarter" idx="16"/>
          </p:nvPr>
        </p:nvSpPr>
        <p:spPr/>
        <p:txBody>
          <a:bodyPr/>
          <a:lstStyle/>
          <a:p>
            <a:r>
              <a:rPr lang="en-US"/>
              <a:t>Slide </a:t>
            </a:r>
            <a:fld id="{B3EB48F4-7444-4468-BBFE-3ED7F1CB475D}" type="slidenum">
              <a:rPr lang="en-US" smtClean="0"/>
              <a:t>20</a:t>
            </a:fld>
            <a:endParaRPr lang="en-US" dirty="0"/>
          </a:p>
        </p:txBody>
      </p:sp>
      <p:sp>
        <p:nvSpPr>
          <p:cNvPr id="17" name="Fußzeilenplatzhalter 16">
            <a:extLst>
              <a:ext uri="{FF2B5EF4-FFF2-40B4-BE49-F238E27FC236}">
                <a16:creationId xmlns:a16="http://schemas.microsoft.com/office/drawing/2014/main" id="{A5AD0CDD-DE8D-4149-8FF8-917C69A7BB80}"/>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331847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22592"/>
            <a:ext cx="7992151" cy="360041"/>
          </a:xfrm>
        </p:spPr>
        <p:txBody>
          <a:bodyPr/>
          <a:lstStyle/>
          <a:p>
            <a:r>
              <a:rPr lang="en-US" dirty="0"/>
              <a:t>5.5 Product/process monitoring</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en-US" sz="1600" dirty="0"/>
              <a:t>A conductivity measurement enables monitoring of product quality for undesired effects, e.g., residues before filling or CIP media entering the product.</a:t>
            </a:r>
          </a:p>
          <a:p>
            <a:pPr marL="271463" indent="-271463">
              <a:buSzPct val="100000"/>
              <a:buFont typeface="E+H Serif"/>
              <a:buChar char="•"/>
            </a:pPr>
            <a:r>
              <a:rPr lang="en-US" sz="1600" dirty="0"/>
              <a:t>Requirement: High reproducibility.</a:t>
            </a:r>
          </a:p>
          <a:p>
            <a:pPr>
              <a:buSzPct val="100000"/>
            </a:pPr>
            <a:endParaRPr lang="en-US" dirty="0"/>
          </a:p>
        </p:txBody>
      </p:sp>
      <p:sp>
        <p:nvSpPr>
          <p:cNvPr id="4" name="Datumsplatzhalter 3">
            <a:extLst>
              <a:ext uri="{FF2B5EF4-FFF2-40B4-BE49-F238E27FC236}">
                <a16:creationId xmlns:a16="http://schemas.microsoft.com/office/drawing/2014/main" id="{A8179E40-DAAD-48CB-B09B-959E31EE4374}"/>
              </a:ext>
            </a:extLst>
          </p:cNvPr>
          <p:cNvSpPr>
            <a:spLocks noGrp="1"/>
          </p:cNvSpPr>
          <p:nvPr>
            <p:ph type="dt" sz="half" idx="14"/>
          </p:nvPr>
        </p:nvSpPr>
        <p:spPr/>
        <p:txBody>
          <a:bodyPr/>
          <a:lstStyle/>
          <a:p>
            <a:r>
              <a:rPr lang="en-US" dirty="0"/>
              <a:t>Conductivity measurement in the food &amp; beverage industry</a:t>
            </a:r>
          </a:p>
        </p:txBody>
      </p:sp>
      <p:sp>
        <p:nvSpPr>
          <p:cNvPr id="6" name="Rechteck 5">
            <a:extLst>
              <a:ext uri="{FF2B5EF4-FFF2-40B4-BE49-F238E27FC236}">
                <a16:creationId xmlns:a16="http://schemas.microsoft.com/office/drawing/2014/main" id="{ACE1CC78-1082-460A-901E-EB0F990A344F}"/>
              </a:ext>
            </a:extLst>
          </p:cNvPr>
          <p:cNvSpPr/>
          <p:nvPr/>
        </p:nvSpPr>
        <p:spPr>
          <a:xfrm>
            <a:off x="815974" y="3793787"/>
            <a:ext cx="5964239" cy="2299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rgbClr val="000000"/>
                </a:solidFill>
                <a:latin typeface="E+H Sans" panose="020B0404050202020204" pitchFamily="34" charset="0"/>
              </a:rPr>
              <a:t>Recommended sensors: </a:t>
            </a:r>
          </a:p>
          <a:p>
            <a:pPr>
              <a:buSzPct val="100000"/>
            </a:pPr>
            <a:r>
              <a:rPr lang="en-US" sz="1600" dirty="0">
                <a:solidFill>
                  <a:srgbClr val="000000"/>
                </a:solidFill>
                <a:latin typeface="E+H Sans" panose="020B0404050202020204" pitchFamily="34" charset="0"/>
              </a:rPr>
              <a:t>CLD134/</a:t>
            </a:r>
            <a:r>
              <a:rPr lang="en-US" sz="1600" dirty="0" err="1">
                <a:solidFill>
                  <a:srgbClr val="000000"/>
                </a:solidFill>
                <a:latin typeface="E+H Sans" panose="020B0404050202020204" pitchFamily="34" charset="0"/>
              </a:rPr>
              <a:t>Memosens</a:t>
            </a:r>
            <a:r>
              <a:rPr lang="en-US" sz="1600" dirty="0">
                <a:solidFill>
                  <a:srgbClr val="000000"/>
                </a:solidFill>
                <a:latin typeface="E+H Sans" panose="020B0404050202020204" pitchFamily="34" charset="0"/>
              </a:rPr>
              <a:t> CLS54D</a:t>
            </a:r>
            <a:br>
              <a:rPr lang="en-US" sz="1600" dirty="0">
                <a:solidFill>
                  <a:srgbClr val="000000"/>
                </a:solidFill>
                <a:latin typeface="E+H Sans" panose="020B0404050202020204" pitchFamily="34" charset="0"/>
              </a:rPr>
            </a:br>
            <a:r>
              <a:rPr lang="en-US" sz="1600" dirty="0">
                <a:solidFill>
                  <a:srgbClr val="000000"/>
                </a:solidFill>
                <a:latin typeface="E+H Sans" panose="020B0404050202020204" pitchFamily="34" charset="0"/>
              </a:rPr>
              <a:t>Promag H 100 together with flow measurement (additional quality control by conductivity measurement)</a:t>
            </a:r>
          </a:p>
          <a:p>
            <a:pPr>
              <a:buSzPct val="100000"/>
            </a:pPr>
            <a:r>
              <a:rPr lang="en-US" sz="1600" dirty="0">
                <a:solidFill>
                  <a:srgbClr val="000000"/>
                </a:solidFill>
                <a:latin typeface="E+H Sans" panose="020B0404050202020204" pitchFamily="34" charset="0"/>
              </a:rPr>
              <a:t>CLD18 (accuracy not as high and no measuring range switching)</a:t>
            </a:r>
            <a:br>
              <a:rPr lang="en-US" sz="1600" dirty="0">
                <a:solidFill>
                  <a:srgbClr val="000000"/>
                </a:solidFill>
                <a:latin typeface="E+H Sans" panose="020B0404050202020204" pitchFamily="34" charset="0"/>
              </a:rPr>
            </a:br>
            <a:r>
              <a:rPr lang="en-US" sz="1600" dirty="0">
                <a:solidFill>
                  <a:srgbClr val="000000"/>
                </a:solidFill>
                <a:latin typeface="E+H Sans" panose="020B0404050202020204" pitchFamily="34" charset="0"/>
              </a:rPr>
              <a:t>CLS82D, only for small nominal diameters (accuracy not as high as inductive sensors)</a:t>
            </a:r>
          </a:p>
        </p:txBody>
      </p:sp>
      <p:pic>
        <p:nvPicPr>
          <p:cNvPr id="8" name="Grafik 7">
            <a:extLst>
              <a:ext uri="{FF2B5EF4-FFF2-40B4-BE49-F238E27FC236}">
                <a16:creationId xmlns:a16="http://schemas.microsoft.com/office/drawing/2014/main" id="{B60E20F1-36F6-4CE2-9BDD-46B59A61BD6C}"/>
              </a:ext>
            </a:extLst>
          </p:cNvPr>
          <p:cNvPicPr>
            <a:picLocks noChangeAspect="1"/>
          </p:cNvPicPr>
          <p:nvPr/>
        </p:nvPicPr>
        <p:blipFill rotWithShape="1">
          <a:blip r:embed="rId3">
            <a:extLst>
              <a:ext uri="{28A0092B-C50C-407E-A947-70E740481C1C}">
                <a14:useLocalDpi xmlns:a14="http://schemas.microsoft.com/office/drawing/2010/main" val="0"/>
              </a:ext>
            </a:extLst>
          </a:blip>
          <a:srcRect l="17261" r="25323" b="19977"/>
          <a:stretch/>
        </p:blipFill>
        <p:spPr>
          <a:xfrm>
            <a:off x="7319962" y="1341438"/>
            <a:ext cx="4546599" cy="4751387"/>
          </a:xfrm>
          <a:prstGeom prst="rect">
            <a:avLst/>
          </a:prstGeom>
        </p:spPr>
      </p:pic>
      <p:sp>
        <p:nvSpPr>
          <p:cNvPr id="7" name="Rechteck 6">
            <a:extLst>
              <a:ext uri="{FF2B5EF4-FFF2-40B4-BE49-F238E27FC236}">
                <a16:creationId xmlns:a16="http://schemas.microsoft.com/office/drawing/2014/main" id="{EA73ECC4-FDBE-42D8-A565-632053B4E0B2}"/>
              </a:ext>
            </a:extLst>
          </p:cNvPr>
          <p:cNvSpPr/>
          <p:nvPr/>
        </p:nvSpPr>
        <p:spPr>
          <a:xfrm>
            <a:off x="9022273" y="5846604"/>
            <a:ext cx="2840842" cy="246221"/>
          </a:xfrm>
          <a:prstGeom prst="rect">
            <a:avLst/>
          </a:prstGeom>
        </p:spPr>
        <p:txBody>
          <a:bodyPr wrap="none">
            <a:spAutoFit/>
          </a:bodyPr>
          <a:lstStyle/>
          <a:p>
            <a:r>
              <a:rPr lang="en-US" sz="1000" dirty="0"/>
              <a:t>Monty </a:t>
            </a:r>
            <a:r>
              <a:rPr lang="en-US" sz="1000" dirty="0" err="1"/>
              <a:t>Rakusen</a:t>
            </a:r>
            <a:r>
              <a:rPr lang="en-US" sz="1000" dirty="0"/>
              <a:t>/</a:t>
            </a:r>
            <a:r>
              <a:rPr lang="en-US" sz="1000" dirty="0" err="1"/>
              <a:t>Cultura</a:t>
            </a:r>
            <a:r>
              <a:rPr lang="en-US" sz="1000" dirty="0"/>
              <a:t> Images RF/</a:t>
            </a:r>
            <a:r>
              <a:rPr lang="en-US" sz="1000" dirty="0" err="1"/>
              <a:t>Strandperle</a:t>
            </a:r>
            <a:endParaRPr lang="en-US" sz="1000" dirty="0"/>
          </a:p>
        </p:txBody>
      </p:sp>
      <p:sp>
        <p:nvSpPr>
          <p:cNvPr id="16" name="Foliennummernplatzhalter 15">
            <a:extLst>
              <a:ext uri="{FF2B5EF4-FFF2-40B4-BE49-F238E27FC236}">
                <a16:creationId xmlns:a16="http://schemas.microsoft.com/office/drawing/2014/main" id="{EB84286B-3C1E-4DA9-80D1-2AD7262E90E0}"/>
              </a:ext>
            </a:extLst>
          </p:cNvPr>
          <p:cNvSpPr>
            <a:spLocks noGrp="1"/>
          </p:cNvSpPr>
          <p:nvPr>
            <p:ph type="sldNum" sz="quarter" idx="16"/>
          </p:nvPr>
        </p:nvSpPr>
        <p:spPr/>
        <p:txBody>
          <a:bodyPr/>
          <a:lstStyle/>
          <a:p>
            <a:r>
              <a:rPr lang="en-US"/>
              <a:t>Slide </a:t>
            </a:r>
            <a:fld id="{602A2C8D-3949-40D4-9A86-CD092CA50E45}" type="slidenum">
              <a:rPr lang="en-US" smtClean="0"/>
              <a:t>21</a:t>
            </a:fld>
            <a:endParaRPr lang="en-US" dirty="0"/>
          </a:p>
        </p:txBody>
      </p:sp>
      <p:sp>
        <p:nvSpPr>
          <p:cNvPr id="17" name="Fußzeilenplatzhalter 16">
            <a:extLst>
              <a:ext uri="{FF2B5EF4-FFF2-40B4-BE49-F238E27FC236}">
                <a16:creationId xmlns:a16="http://schemas.microsoft.com/office/drawing/2014/main" id="{5AD7D916-3679-4FDE-8FC3-9BAB68E8429A}"/>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146350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en-US" dirty="0"/>
              <a:t>6. Practical example</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en-US" dirty="0"/>
          </a:p>
        </p:txBody>
      </p:sp>
      <p:pic>
        <p:nvPicPr>
          <p:cNvPr id="9" name="Bildplatzhalter 8">
            <a:extLst>
              <a:ext uri="{FF2B5EF4-FFF2-40B4-BE49-F238E27FC236}">
                <a16:creationId xmlns:a16="http://schemas.microsoft.com/office/drawing/2014/main" id="{29C23550-93B5-4E9E-8940-CFD6E836E190}"/>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5468" b="5468"/>
          <a:stretch>
            <a:fillRect/>
          </a:stretch>
        </p:blipFill>
        <p:spPr>
          <a:xfrm>
            <a:off x="827089" y="2785532"/>
            <a:ext cx="11039474" cy="3307292"/>
          </a:xfrm>
        </p:spPr>
      </p:pic>
      <p:sp>
        <p:nvSpPr>
          <p:cNvPr id="13" name="Foliennummernplatzhalter 12">
            <a:extLst>
              <a:ext uri="{FF2B5EF4-FFF2-40B4-BE49-F238E27FC236}">
                <a16:creationId xmlns:a16="http://schemas.microsoft.com/office/drawing/2014/main" id="{5DEF50D0-8F13-4173-8558-975CFC482CB0}"/>
              </a:ext>
            </a:extLst>
          </p:cNvPr>
          <p:cNvSpPr>
            <a:spLocks noGrp="1"/>
          </p:cNvSpPr>
          <p:nvPr>
            <p:ph type="sldNum" sz="quarter" idx="20"/>
          </p:nvPr>
        </p:nvSpPr>
        <p:spPr/>
        <p:txBody>
          <a:bodyPr/>
          <a:lstStyle/>
          <a:p>
            <a:r>
              <a:rPr lang="en-US"/>
              <a:t>Slide </a:t>
            </a:r>
            <a:fld id="{39432C48-C40F-4023-AC5B-5C62564D7544}" type="slidenum">
              <a:rPr lang="en-US" smtClean="0"/>
              <a:t>22</a:t>
            </a:fld>
            <a:endParaRPr lang="en-US" dirty="0"/>
          </a:p>
        </p:txBody>
      </p:sp>
      <p:sp>
        <p:nvSpPr>
          <p:cNvPr id="14" name="Fußzeilenplatzhalter 13">
            <a:extLst>
              <a:ext uri="{FF2B5EF4-FFF2-40B4-BE49-F238E27FC236}">
                <a16:creationId xmlns:a16="http://schemas.microsoft.com/office/drawing/2014/main" id="{E65977A3-A9A0-4856-A078-58CE1953B6D8}"/>
              </a:ext>
            </a:extLst>
          </p:cNvPr>
          <p:cNvSpPr>
            <a:spLocks noGrp="1"/>
          </p:cNvSpPr>
          <p:nvPr>
            <p:ph type="ftr" sz="quarter" idx="19"/>
          </p:nvPr>
        </p:nvSpPr>
        <p:spPr/>
        <p:txBody>
          <a:bodyPr/>
          <a:lstStyle/>
          <a:p>
            <a:r>
              <a:rPr lang="en-US" dirty="0"/>
              <a:t>Endress+Hauser</a:t>
            </a:r>
          </a:p>
        </p:txBody>
      </p:sp>
    </p:spTree>
    <p:extLst>
      <p:ext uri="{BB962C8B-B14F-4D97-AF65-F5344CB8AC3E}">
        <p14:creationId xmlns:p14="http://schemas.microsoft.com/office/powerpoint/2010/main" val="311095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8E7FF97F-FB41-44BA-9D3F-EDEC29D377C4}"/>
              </a:ext>
            </a:extLst>
          </p:cNvPr>
          <p:cNvSpPr>
            <a:spLocks noGrp="1"/>
          </p:cNvSpPr>
          <p:nvPr>
            <p:ph type="title"/>
          </p:nvPr>
        </p:nvSpPr>
        <p:spPr/>
        <p:txBody>
          <a:bodyPr/>
          <a:lstStyle/>
          <a:p>
            <a:r>
              <a:rPr lang="en-US" dirty="0"/>
              <a:t>6.1 Conductivity measurement in acid/base concentration regulation</a:t>
            </a:r>
          </a:p>
        </p:txBody>
      </p:sp>
      <p:sp>
        <p:nvSpPr>
          <p:cNvPr id="33" name="Textplatzhalter 32">
            <a:extLst>
              <a:ext uri="{FF2B5EF4-FFF2-40B4-BE49-F238E27FC236}">
                <a16:creationId xmlns:a16="http://schemas.microsoft.com/office/drawing/2014/main" id="{542C2D4F-6EA5-47DB-BCA0-142C54A9001E}"/>
              </a:ext>
            </a:extLst>
          </p:cNvPr>
          <p:cNvSpPr>
            <a:spLocks noGrp="1"/>
          </p:cNvSpPr>
          <p:nvPr>
            <p:ph type="body" sz="quarter" idx="13"/>
          </p:nvPr>
        </p:nvSpPr>
        <p:spPr/>
        <p:txBody>
          <a:bodyPr/>
          <a:lstStyle/>
          <a:p>
            <a:r>
              <a:rPr lang="en-US" b="1" dirty="0">
                <a:solidFill>
                  <a:schemeClr val="accent2"/>
                </a:solidFill>
              </a:rPr>
              <a:t>Recycling of caustic cleaning solutions with the help of cross-flow filtration in the dairy industry</a:t>
            </a:r>
            <a:r>
              <a:rPr lang="en-US" dirty="0"/>
              <a:t> </a:t>
            </a:r>
          </a:p>
          <a:p>
            <a:pPr marL="271463" indent="-271463">
              <a:buSzPct val="100000"/>
              <a:buFont typeface="E+H Serif" panose="02020403050405020404" pitchFamily="18" charset="0"/>
              <a:buChar char="•"/>
            </a:pPr>
            <a:r>
              <a:rPr lang="en-US" dirty="0"/>
              <a:t>An average of 2.6 kg of chemicals are used per </a:t>
            </a:r>
            <a:r>
              <a:rPr lang="en-US" dirty="0" err="1"/>
              <a:t>tonne</a:t>
            </a:r>
            <a:r>
              <a:rPr lang="en-US" dirty="0"/>
              <a:t> of processed milk in Swiss dairies for alkaline cleaning and neutralization.</a:t>
            </a:r>
          </a:p>
          <a:p>
            <a:pPr marL="271463" indent="-271463">
              <a:buSzPct val="100000"/>
              <a:buFont typeface="E+H Serif" panose="02020403050405020404" pitchFamily="18" charset="0"/>
              <a:buChar char="•"/>
            </a:pPr>
            <a:r>
              <a:rPr lang="en-US" dirty="0"/>
              <a:t>The use of alkaline cleaning chemicals can be reduced by up to 70% by recycling the solutions. </a:t>
            </a:r>
          </a:p>
          <a:p>
            <a:pPr marL="271463" indent="-271463">
              <a:buSzPct val="100000"/>
              <a:buFont typeface="E+H Serif" panose="02020403050405020404" pitchFamily="18" charset="0"/>
              <a:buChar char="•"/>
            </a:pPr>
            <a:r>
              <a:rPr lang="en-US" dirty="0"/>
              <a:t>In addition to the savings of 1.8 kg of chemicals per </a:t>
            </a:r>
            <a:r>
              <a:rPr lang="en-US" dirty="0" err="1"/>
              <a:t>tonne</a:t>
            </a:r>
            <a:r>
              <a:rPr lang="en-US" dirty="0"/>
              <a:t> of processed milk, the load in the wastewater is also significantly reduced.</a:t>
            </a:r>
          </a:p>
          <a:p>
            <a:endParaRPr lang="en-US" dirty="0"/>
          </a:p>
          <a:p>
            <a:endParaRPr lang="en-US" dirty="0"/>
          </a:p>
        </p:txBody>
      </p:sp>
      <p:sp>
        <p:nvSpPr>
          <p:cNvPr id="6" name="Datumsplatzhalter 5">
            <a:extLst>
              <a:ext uri="{FF2B5EF4-FFF2-40B4-BE49-F238E27FC236}">
                <a16:creationId xmlns:a16="http://schemas.microsoft.com/office/drawing/2014/main" id="{AD48E343-F841-45C1-8837-93968DDB0CD1}"/>
              </a:ext>
            </a:extLst>
          </p:cNvPr>
          <p:cNvSpPr>
            <a:spLocks noGrp="1"/>
          </p:cNvSpPr>
          <p:nvPr>
            <p:ph type="dt" sz="half" idx="14"/>
          </p:nvPr>
        </p:nvSpPr>
        <p:spPr/>
        <p:txBody>
          <a:bodyPr/>
          <a:lstStyle/>
          <a:p>
            <a:r>
              <a:rPr lang="en-US" dirty="0"/>
              <a:t>Conductivity measurement in the food &amp; beverage industry</a:t>
            </a:r>
          </a:p>
        </p:txBody>
      </p:sp>
      <p:sp>
        <p:nvSpPr>
          <p:cNvPr id="11" name="Foliennummernplatzhalter 10">
            <a:extLst>
              <a:ext uri="{FF2B5EF4-FFF2-40B4-BE49-F238E27FC236}">
                <a16:creationId xmlns:a16="http://schemas.microsoft.com/office/drawing/2014/main" id="{F0521DBA-6AF7-4DAB-9F6F-1D15479BD74F}"/>
              </a:ext>
            </a:extLst>
          </p:cNvPr>
          <p:cNvSpPr>
            <a:spLocks noGrp="1"/>
          </p:cNvSpPr>
          <p:nvPr>
            <p:ph type="sldNum" sz="quarter" idx="16"/>
          </p:nvPr>
        </p:nvSpPr>
        <p:spPr/>
        <p:txBody>
          <a:bodyPr/>
          <a:lstStyle/>
          <a:p>
            <a:r>
              <a:rPr lang="en-US"/>
              <a:t>Slide </a:t>
            </a:r>
            <a:fld id="{8A4CB3AC-1E36-4B39-B50A-44043052CECD}" type="slidenum">
              <a:rPr lang="en-US" smtClean="0"/>
              <a:t>23</a:t>
            </a:fld>
            <a:endParaRPr lang="en-US" dirty="0"/>
          </a:p>
        </p:txBody>
      </p:sp>
      <p:sp>
        <p:nvSpPr>
          <p:cNvPr id="12" name="Fußzeilenplatzhalter 11">
            <a:extLst>
              <a:ext uri="{FF2B5EF4-FFF2-40B4-BE49-F238E27FC236}">
                <a16:creationId xmlns:a16="http://schemas.microsoft.com/office/drawing/2014/main" id="{2B59B7F0-0A92-4400-A408-647F1983F65F}"/>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32023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lenplatzhalter 21">
            <a:extLst>
              <a:ext uri="{FF2B5EF4-FFF2-40B4-BE49-F238E27FC236}">
                <a16:creationId xmlns:a16="http://schemas.microsoft.com/office/drawing/2014/main" id="{28D028B8-AC47-42B6-A478-8F0F9EB3413C}"/>
              </a:ext>
            </a:extLst>
          </p:cNvPr>
          <p:cNvGraphicFramePr>
            <a:graphicFrameLocks noGrp="1"/>
          </p:cNvGraphicFramePr>
          <p:nvPr>
            <p:ph type="tbl" idx="1"/>
            <p:extLst>
              <p:ext uri="{D42A27DB-BD31-4B8C-83A1-F6EECF244321}">
                <p14:modId xmlns:p14="http://schemas.microsoft.com/office/powerpoint/2010/main" val="1142666773"/>
              </p:ext>
            </p:extLst>
          </p:nvPr>
        </p:nvGraphicFramePr>
        <p:xfrm>
          <a:off x="817563" y="2607430"/>
          <a:ext cx="9193212" cy="3368040"/>
        </p:xfrm>
        <a:graphic>
          <a:graphicData uri="http://schemas.openxmlformats.org/drawingml/2006/table">
            <a:tbl>
              <a:tblPr firstRow="1" bandRow="1">
                <a:tableStyleId>{6E25E649-3F16-4E02-A733-19D2CDBF48F0}</a:tableStyleId>
              </a:tblPr>
              <a:tblGrid>
                <a:gridCol w="2298303">
                  <a:extLst>
                    <a:ext uri="{9D8B030D-6E8A-4147-A177-3AD203B41FA5}">
                      <a16:colId xmlns:a16="http://schemas.microsoft.com/office/drawing/2014/main" val="2791457078"/>
                    </a:ext>
                  </a:extLst>
                </a:gridCol>
                <a:gridCol w="2296989">
                  <a:extLst>
                    <a:ext uri="{9D8B030D-6E8A-4147-A177-3AD203B41FA5}">
                      <a16:colId xmlns:a16="http://schemas.microsoft.com/office/drawing/2014/main" val="919216799"/>
                    </a:ext>
                  </a:extLst>
                </a:gridCol>
                <a:gridCol w="2299617">
                  <a:extLst>
                    <a:ext uri="{9D8B030D-6E8A-4147-A177-3AD203B41FA5}">
                      <a16:colId xmlns:a16="http://schemas.microsoft.com/office/drawing/2014/main" val="2038831548"/>
                    </a:ext>
                  </a:extLst>
                </a:gridCol>
                <a:gridCol w="2298303">
                  <a:extLst>
                    <a:ext uri="{9D8B030D-6E8A-4147-A177-3AD203B41FA5}">
                      <a16:colId xmlns:a16="http://schemas.microsoft.com/office/drawing/2014/main" val="3925992638"/>
                    </a:ext>
                  </a:extLst>
                </a:gridCol>
              </a:tblGrid>
              <a:tr h="864000">
                <a:tc>
                  <a:txBody>
                    <a:bodyPr/>
                    <a:lstStyle/>
                    <a:p>
                      <a:endParaRPr lang="en-US" sz="1600" dirty="0"/>
                    </a:p>
                  </a:txBody>
                  <a:tcP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a:solidFill>
                            <a:schemeClr val="bg1"/>
                          </a:solidFill>
                        </a:rPr>
                        <a:t>Competitor device 1</a:t>
                      </a:r>
                    </a:p>
                    <a:p>
                      <a:pPr algn="ctr"/>
                      <a:endParaRPr lang="en-US" sz="1600" dirty="0">
                        <a:solidFill>
                          <a:srgbClr val="A8005C"/>
                        </a:solidFill>
                      </a:endParaRPr>
                    </a:p>
                    <a:p>
                      <a:endParaRPr lang="en-US" sz="1600" dirty="0">
                        <a:solidFill>
                          <a:srgbClr val="A8005C"/>
                        </a:solidFill>
                      </a:endParaRPr>
                    </a:p>
                    <a:p>
                      <a:endParaRPr lang="en-US" sz="1600" dirty="0">
                        <a:solidFill>
                          <a:srgbClr val="A8005C"/>
                        </a:solidFill>
                      </a:endParaRPr>
                    </a:p>
                    <a:p>
                      <a:endParaRPr lang="en-US" sz="1600" dirty="0">
                        <a:solidFill>
                          <a:srgbClr val="A8005C"/>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Competitor device 2</a:t>
                      </a:r>
                      <a:endParaRPr lang="en-US" sz="1600" dirty="0">
                        <a:solidFill>
                          <a:srgbClr val="A8005C"/>
                        </a:solidFill>
                      </a:endParaRPr>
                    </a:p>
                    <a:p>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err="1"/>
                        <a:t>Smartec</a:t>
                      </a:r>
                      <a:r>
                        <a:rPr lang="en-US" sz="1600" dirty="0"/>
                        <a:t> CLD134</a:t>
                      </a:r>
                    </a:p>
                  </a:txBody>
                  <a:tcP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5834461"/>
                  </a:ext>
                </a:extLst>
              </a:tr>
              <a:tr h="0">
                <a:tc>
                  <a:txBody>
                    <a:bodyPr/>
                    <a:lstStyle/>
                    <a:p>
                      <a:r>
                        <a:rPr lang="en-US" sz="1500" dirty="0"/>
                        <a:t>Measuring range</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en-US" sz="1500" dirty="0"/>
                        <a:t>0 to 999 </a:t>
                      </a:r>
                      <a:r>
                        <a:rPr lang="en-US" sz="1500" dirty="0" err="1"/>
                        <a:t>mS</a:t>
                      </a:r>
                      <a:r>
                        <a:rPr lang="en-US" sz="1500" dirty="0"/>
                        <a:t>/cm</a:t>
                      </a:r>
                    </a:p>
                    <a:p>
                      <a:r>
                        <a:rPr lang="en-US" sz="1500" dirty="0"/>
                        <a:t>14 measuring ranges</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en-US" sz="1500" dirty="0"/>
                        <a:t>0.5 to 2,000 </a:t>
                      </a:r>
                      <a:r>
                        <a:rPr lang="en-US" sz="1500" dirty="0" err="1"/>
                        <a:t>mS</a:t>
                      </a:r>
                      <a:r>
                        <a:rPr lang="en-US" sz="1500" dirty="0"/>
                        <a:t>/cm</a:t>
                      </a:r>
                    </a:p>
                    <a:p>
                      <a:r>
                        <a:rPr lang="en-US" sz="1500" dirty="0"/>
                        <a:t>14 measuring ranges</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en-US" sz="1500" dirty="0"/>
                        <a:t>0.1 to 2,000 </a:t>
                      </a:r>
                      <a:r>
                        <a:rPr lang="en-US" sz="1500" dirty="0" err="1"/>
                        <a:t>mS</a:t>
                      </a:r>
                      <a:r>
                        <a:rPr lang="en-US" sz="1500" dirty="0"/>
                        <a:t>/cm</a:t>
                      </a:r>
                    </a:p>
                    <a:p>
                      <a:r>
                        <a:rPr lang="en-US" sz="1500" dirty="0" err="1">
                          <a:solidFill>
                            <a:srgbClr val="000000"/>
                          </a:solidFill>
                          <a:effectLst/>
                          <a:latin typeface="E+H Serif"/>
                        </a:rPr>
                        <a:t>Autom</a:t>
                      </a:r>
                      <a:r>
                        <a:rPr lang="en-US" sz="1500" dirty="0">
                          <a:solidFill>
                            <a:srgbClr val="000000"/>
                          </a:solidFill>
                          <a:effectLst/>
                          <a:latin typeface="E+H Serif"/>
                        </a:rPr>
                        <a:t>. measuring </a:t>
                      </a:r>
                      <a:br>
                        <a:rPr lang="en-US" sz="1500" dirty="0">
                          <a:solidFill>
                            <a:srgbClr val="000000"/>
                          </a:solidFill>
                          <a:effectLst/>
                          <a:latin typeface="E+H Serif"/>
                        </a:rPr>
                      </a:br>
                      <a:r>
                        <a:rPr lang="en-US" sz="1500" dirty="0">
                          <a:solidFill>
                            <a:srgbClr val="000000"/>
                          </a:solidFill>
                          <a:effectLst/>
                          <a:latin typeface="E+H Serif"/>
                        </a:rPr>
                        <a:t>range selection</a:t>
                      </a:r>
                      <a:endParaRPr lang="en-US" sz="1500" dirty="0">
                        <a:solidFill>
                          <a:srgbClr val="A8005C"/>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extLst>
                  <a:ext uri="{0D108BD9-81ED-4DB2-BD59-A6C34878D82A}">
                    <a16:rowId xmlns:a16="http://schemas.microsoft.com/office/drawing/2014/main" val="505797614"/>
                  </a:ext>
                </a:extLst>
              </a:tr>
              <a:tr h="0">
                <a:tc>
                  <a:txBody>
                    <a:bodyPr/>
                    <a:lstStyle/>
                    <a:p>
                      <a:r>
                        <a:rPr lang="en-US" sz="1500" dirty="0"/>
                        <a:t>Accuracy</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2 % of measuring range</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1 </a:t>
                      </a:r>
                      <a:r>
                        <a:rPr lang="en-US" sz="1500" dirty="0">
                          <a:solidFill>
                            <a:srgbClr val="000000"/>
                          </a:solidFill>
                        </a:rPr>
                        <a:t>% of measuring range</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0.5 % of measured value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2246841"/>
                  </a:ext>
                </a:extLst>
              </a:tr>
              <a:tr h="0">
                <a:tc>
                  <a:txBody>
                    <a:bodyPr/>
                    <a:lstStyle/>
                    <a:p>
                      <a:r>
                        <a:rPr lang="en-US" sz="1500" dirty="0"/>
                        <a:t>50 % </a:t>
                      </a:r>
                      <a:r>
                        <a:rPr lang="en-US" sz="1500" dirty="0" err="1"/>
                        <a:t>NaOH</a:t>
                      </a:r>
                      <a:endParaRPr lang="en-US" sz="15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Approx. 600,000 kg/year</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Approx. 600,000 kg/year</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Approx. 600,000 kg/year</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1024366"/>
                  </a:ext>
                </a:extLst>
              </a:tr>
              <a:tr h="0">
                <a:tc>
                  <a:txBody>
                    <a:bodyPr/>
                    <a:lstStyle/>
                    <a:p>
                      <a:r>
                        <a:rPr lang="en-US" sz="1500" dirty="0"/>
                        <a:t>Resolution</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0.1 % </a:t>
                      </a:r>
                      <a:r>
                        <a:rPr lang="en-US" sz="1500" dirty="0" err="1"/>
                        <a:t>NaOH</a:t>
                      </a:r>
                      <a:endParaRPr lang="en-US" sz="15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0.04 % </a:t>
                      </a:r>
                      <a:r>
                        <a:rPr lang="en-US" sz="1500" dirty="0" err="1"/>
                        <a:t>NaOH</a:t>
                      </a:r>
                      <a:r>
                        <a:rPr lang="en-US" sz="1500" dirty="0"/>
                        <a:t> </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t>0.005 % </a:t>
                      </a:r>
                      <a:r>
                        <a:rPr lang="en-US" sz="1500" dirty="0" err="1"/>
                        <a:t>NaOH</a:t>
                      </a:r>
                      <a:endParaRPr lang="en-US" sz="15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8833913"/>
                  </a:ext>
                </a:extLst>
              </a:tr>
              <a:tr h="0">
                <a:tc>
                  <a:txBody>
                    <a:bodyPr/>
                    <a:lstStyle/>
                    <a:p>
                      <a:r>
                        <a:rPr lang="en-US" sz="1500" dirty="0"/>
                        <a:t>Safety </a:t>
                      </a:r>
                      <a:r>
                        <a:rPr lang="en-US" sz="1500" dirty="0" err="1"/>
                        <a:t>overdosage</a:t>
                      </a:r>
                      <a:r>
                        <a:rPr lang="en-US" sz="1500" dirty="0"/>
                        <a:t>/year</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500" dirty="0"/>
                        <a:t>1,200 kg</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500" dirty="0"/>
                        <a:t>480 kg</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500" dirty="0"/>
                        <a:t>60 kg</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1037410"/>
                  </a:ext>
                </a:extLst>
              </a:tr>
            </a:tbl>
          </a:graphicData>
        </a:graphic>
      </p:graphicFrame>
      <p:sp>
        <p:nvSpPr>
          <p:cNvPr id="20" name="Titel 19">
            <a:extLst>
              <a:ext uri="{FF2B5EF4-FFF2-40B4-BE49-F238E27FC236}">
                <a16:creationId xmlns:a16="http://schemas.microsoft.com/office/drawing/2014/main" id="{8E7FF97F-FB41-44BA-9D3F-EDEC29D377C4}"/>
              </a:ext>
            </a:extLst>
          </p:cNvPr>
          <p:cNvSpPr>
            <a:spLocks noGrp="1"/>
          </p:cNvSpPr>
          <p:nvPr>
            <p:ph type="title"/>
          </p:nvPr>
        </p:nvSpPr>
        <p:spPr/>
        <p:txBody>
          <a:bodyPr/>
          <a:lstStyle/>
          <a:p>
            <a:r>
              <a:rPr lang="en-US" dirty="0"/>
              <a:t>Conductivity measurement in acid/base concentration regulation</a:t>
            </a:r>
          </a:p>
        </p:txBody>
      </p:sp>
      <p:sp>
        <p:nvSpPr>
          <p:cNvPr id="6" name="Datumsplatzhalter 5">
            <a:extLst>
              <a:ext uri="{FF2B5EF4-FFF2-40B4-BE49-F238E27FC236}">
                <a16:creationId xmlns:a16="http://schemas.microsoft.com/office/drawing/2014/main" id="{AD48E343-F841-45C1-8837-93968DDB0CD1}"/>
              </a:ext>
            </a:extLst>
          </p:cNvPr>
          <p:cNvSpPr>
            <a:spLocks noGrp="1"/>
          </p:cNvSpPr>
          <p:nvPr>
            <p:ph type="dt" sz="half" idx="10"/>
          </p:nvPr>
        </p:nvSpPr>
        <p:spPr/>
        <p:txBody>
          <a:bodyPr/>
          <a:lstStyle/>
          <a:p>
            <a:r>
              <a:rPr lang="en-US" dirty="0"/>
              <a:t>Conductivity measurement in the food &amp; beverage industry</a:t>
            </a:r>
          </a:p>
        </p:txBody>
      </p:sp>
      <p:sp>
        <p:nvSpPr>
          <p:cNvPr id="10" name="Rechteck 9">
            <a:extLst>
              <a:ext uri="{FF2B5EF4-FFF2-40B4-BE49-F238E27FC236}">
                <a16:creationId xmlns:a16="http://schemas.microsoft.com/office/drawing/2014/main" id="{7F7C9061-43F8-4574-A4BE-7B910A02ABA7}"/>
              </a:ext>
            </a:extLst>
          </p:cNvPr>
          <p:cNvSpPr/>
          <p:nvPr/>
        </p:nvSpPr>
        <p:spPr>
          <a:xfrm>
            <a:off x="827088" y="1341438"/>
            <a:ext cx="9193212" cy="1200329"/>
          </a:xfrm>
          <a:prstGeom prst="rect">
            <a:avLst/>
          </a:prstGeom>
        </p:spPr>
        <p:txBody>
          <a:bodyPr wrap="square" lIns="0" tIns="0" rIns="0" bIns="0">
            <a:spAutoFit/>
          </a:bodyPr>
          <a:lstStyle/>
          <a:p>
            <a:pPr marL="0" indent="0">
              <a:buNone/>
            </a:pPr>
            <a:r>
              <a:rPr lang="en-US" sz="2000" b="1" dirty="0">
                <a:solidFill>
                  <a:schemeClr val="accent2"/>
                </a:solidFill>
              </a:rPr>
              <a:t>Initial situation in sample company</a:t>
            </a:r>
          </a:p>
          <a:p>
            <a:pPr marL="0" indent="0">
              <a:buNone/>
            </a:pPr>
            <a:endParaRPr lang="en-US" sz="2000" b="1" dirty="0">
              <a:solidFill>
                <a:schemeClr val="accent2"/>
              </a:solidFill>
            </a:endParaRPr>
          </a:p>
          <a:p>
            <a:pPr marL="0" indent="0">
              <a:buNone/>
            </a:pPr>
            <a:r>
              <a:rPr lang="en-US" sz="2000" dirty="0"/>
              <a:t>Acid/base concentration regulation: </a:t>
            </a:r>
            <a:r>
              <a:rPr lang="en-US" sz="2000" dirty="0" err="1"/>
              <a:t>NaOH</a:t>
            </a:r>
            <a:r>
              <a:rPr lang="en-US" sz="2000" dirty="0"/>
              <a:t> 1% = 53 </a:t>
            </a:r>
            <a:r>
              <a:rPr lang="en-US" sz="2000" dirty="0" err="1"/>
              <a:t>mS</a:t>
            </a:r>
            <a:r>
              <a:rPr lang="en-US" sz="2000" dirty="0"/>
              <a:t>/cm</a:t>
            </a:r>
          </a:p>
          <a:p>
            <a:pPr marL="0" indent="0">
              <a:buNone/>
            </a:pPr>
            <a:endParaRPr lang="en-US" dirty="0"/>
          </a:p>
        </p:txBody>
      </p:sp>
      <p:pic>
        <p:nvPicPr>
          <p:cNvPr id="27" name="Grafik 26">
            <a:extLst>
              <a:ext uri="{FF2B5EF4-FFF2-40B4-BE49-F238E27FC236}">
                <a16:creationId xmlns:a16="http://schemas.microsoft.com/office/drawing/2014/main" id="{B5247AD2-3C1C-40CB-B0D7-B12CFB81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624" y="2974301"/>
            <a:ext cx="697125" cy="756000"/>
          </a:xfrm>
          <a:prstGeom prst="rect">
            <a:avLst/>
          </a:prstGeom>
        </p:spPr>
      </p:pic>
      <p:pic>
        <p:nvPicPr>
          <p:cNvPr id="3" name="Grafik 2">
            <a:extLst>
              <a:ext uri="{FF2B5EF4-FFF2-40B4-BE49-F238E27FC236}">
                <a16:creationId xmlns:a16="http://schemas.microsoft.com/office/drawing/2014/main" id="{E72FA367-5416-49D6-83AA-DB1AC9A8F4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896" y="2996189"/>
            <a:ext cx="430122" cy="756000"/>
          </a:xfrm>
          <a:prstGeom prst="rect">
            <a:avLst/>
          </a:prstGeom>
        </p:spPr>
      </p:pic>
      <p:pic>
        <p:nvPicPr>
          <p:cNvPr id="5" name="Grafik 4">
            <a:extLst>
              <a:ext uri="{FF2B5EF4-FFF2-40B4-BE49-F238E27FC236}">
                <a16:creationId xmlns:a16="http://schemas.microsoft.com/office/drawing/2014/main" id="{E707B72A-3CF7-4FCF-9644-AB771DC61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860" y="2993155"/>
            <a:ext cx="506471" cy="756000"/>
          </a:xfrm>
          <a:prstGeom prst="rect">
            <a:avLst/>
          </a:prstGeom>
        </p:spPr>
      </p:pic>
      <p:sp>
        <p:nvSpPr>
          <p:cNvPr id="14" name="Foliennummernplatzhalter 13">
            <a:extLst>
              <a:ext uri="{FF2B5EF4-FFF2-40B4-BE49-F238E27FC236}">
                <a16:creationId xmlns:a16="http://schemas.microsoft.com/office/drawing/2014/main" id="{4E803976-BE51-40E6-8510-9E7BE5C771FA}"/>
              </a:ext>
            </a:extLst>
          </p:cNvPr>
          <p:cNvSpPr>
            <a:spLocks noGrp="1"/>
          </p:cNvSpPr>
          <p:nvPr>
            <p:ph type="sldNum" sz="quarter" idx="12"/>
          </p:nvPr>
        </p:nvSpPr>
        <p:spPr/>
        <p:txBody>
          <a:bodyPr/>
          <a:lstStyle/>
          <a:p>
            <a:r>
              <a:rPr lang="en-US"/>
              <a:t>Slide </a:t>
            </a:r>
            <a:fld id="{89DF9708-BE7C-454B-A28B-C7A6C72F9356}" type="slidenum">
              <a:rPr lang="en-US" smtClean="0"/>
              <a:t>24</a:t>
            </a:fld>
            <a:endParaRPr lang="en-US" dirty="0"/>
          </a:p>
        </p:txBody>
      </p:sp>
      <p:sp>
        <p:nvSpPr>
          <p:cNvPr id="15" name="Fußzeilenplatzhalter 14">
            <a:extLst>
              <a:ext uri="{FF2B5EF4-FFF2-40B4-BE49-F238E27FC236}">
                <a16:creationId xmlns:a16="http://schemas.microsoft.com/office/drawing/2014/main" id="{B6786643-D165-4575-932B-E36C11F17727}"/>
              </a:ext>
            </a:extLst>
          </p:cNvPr>
          <p:cNvSpPr>
            <a:spLocks noGrp="1"/>
          </p:cNvSpPr>
          <p:nvPr>
            <p:ph type="ftr" sz="quarter" idx="11"/>
          </p:nvPr>
        </p:nvSpPr>
        <p:spPr/>
        <p:txBody>
          <a:bodyPr/>
          <a:lstStyle/>
          <a:p>
            <a:r>
              <a:rPr lang="en-US" dirty="0"/>
              <a:t>Endress+Hauser</a:t>
            </a:r>
          </a:p>
        </p:txBody>
      </p:sp>
    </p:spTree>
    <p:extLst>
      <p:ext uri="{BB962C8B-B14F-4D97-AF65-F5344CB8AC3E}">
        <p14:creationId xmlns:p14="http://schemas.microsoft.com/office/powerpoint/2010/main" val="207363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153FAFA-B7E7-4B3A-8C1C-BCD4BCE8D572}"/>
              </a:ext>
            </a:extLst>
          </p:cNvPr>
          <p:cNvSpPr>
            <a:spLocks noGrp="1"/>
          </p:cNvSpPr>
          <p:nvPr>
            <p:ph type="dt" sz="half" idx="14"/>
          </p:nvPr>
        </p:nvSpPr>
        <p:spPr/>
        <p:txBody>
          <a:bodyPr/>
          <a:lstStyle/>
          <a:p>
            <a:r>
              <a:rPr lang="en-US" dirty="0"/>
              <a:t>Conductivity measurement in the food &amp; beverage industry</a:t>
            </a:r>
          </a:p>
        </p:txBody>
      </p:sp>
      <p:sp>
        <p:nvSpPr>
          <p:cNvPr id="3" name="Titel 2">
            <a:extLst>
              <a:ext uri="{FF2B5EF4-FFF2-40B4-BE49-F238E27FC236}">
                <a16:creationId xmlns:a16="http://schemas.microsoft.com/office/drawing/2014/main" id="{F3952212-01BF-446F-AB98-4886C001384B}"/>
              </a:ext>
            </a:extLst>
          </p:cNvPr>
          <p:cNvSpPr>
            <a:spLocks noGrp="1"/>
          </p:cNvSpPr>
          <p:nvPr>
            <p:ph type="title"/>
          </p:nvPr>
        </p:nvSpPr>
        <p:spPr/>
        <p:txBody>
          <a:bodyPr/>
          <a:lstStyle/>
          <a:p>
            <a:r>
              <a:rPr lang="en-US" dirty="0"/>
              <a:t>1. Importance of conductivity measurement in process monitoring</a:t>
            </a:r>
          </a:p>
        </p:txBody>
      </p:sp>
      <p:pic>
        <p:nvPicPr>
          <p:cNvPr id="9" name="Grafik 8">
            <a:extLst>
              <a:ext uri="{FF2B5EF4-FFF2-40B4-BE49-F238E27FC236}">
                <a16:creationId xmlns:a16="http://schemas.microsoft.com/office/drawing/2014/main" id="{F52D22D5-CA4A-4D39-BD9D-C81E3D63D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31" b="14553"/>
          <a:stretch/>
        </p:blipFill>
        <p:spPr>
          <a:xfrm>
            <a:off x="7693270" y="1341438"/>
            <a:ext cx="4173292" cy="2185214"/>
          </a:xfrm>
          <a:prstGeom prst="rect">
            <a:avLst/>
          </a:prstGeom>
        </p:spPr>
      </p:pic>
      <p:pic>
        <p:nvPicPr>
          <p:cNvPr id="11" name="Grafik 10">
            <a:extLst>
              <a:ext uri="{FF2B5EF4-FFF2-40B4-BE49-F238E27FC236}">
                <a16:creationId xmlns:a16="http://schemas.microsoft.com/office/drawing/2014/main" id="{525B4101-B8CB-4C82-8FFC-BAFB8221D1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93" r="3620" b="16075"/>
          <a:stretch/>
        </p:blipFill>
        <p:spPr>
          <a:xfrm>
            <a:off x="7693270" y="3748859"/>
            <a:ext cx="4173292" cy="2246769"/>
          </a:xfrm>
          <a:prstGeom prst="rect">
            <a:avLst/>
          </a:prstGeom>
        </p:spPr>
      </p:pic>
      <p:sp>
        <p:nvSpPr>
          <p:cNvPr id="12" name="Rechteck 11">
            <a:extLst>
              <a:ext uri="{FF2B5EF4-FFF2-40B4-BE49-F238E27FC236}">
                <a16:creationId xmlns:a16="http://schemas.microsoft.com/office/drawing/2014/main" id="{D8C6E7CD-D1BC-40FE-81FF-11F61B5AE176}"/>
              </a:ext>
            </a:extLst>
          </p:cNvPr>
          <p:cNvSpPr/>
          <p:nvPr/>
        </p:nvSpPr>
        <p:spPr>
          <a:xfrm>
            <a:off x="827088" y="1341438"/>
            <a:ext cx="6613842" cy="2185214"/>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spAutoFit/>
          </a:bodyPr>
          <a:lstStyle/>
          <a:p>
            <a:pPr algn="ctr"/>
            <a:r>
              <a:rPr lang="en-US" sz="4000" dirty="0">
                <a:solidFill>
                  <a:schemeClr val="accent2"/>
                </a:solidFill>
                <a:latin typeface="E+H Sans"/>
                <a:sym typeface="E+H Sans"/>
              </a:rPr>
              <a:t>~50 %</a:t>
            </a:r>
            <a:endParaRPr lang="en-US" sz="4000" dirty="0">
              <a:solidFill>
                <a:srgbClr val="000000"/>
              </a:solidFill>
              <a:latin typeface="E+H Sans" panose="020B0404050202020204" pitchFamily="34" charset="0"/>
            </a:endParaRPr>
          </a:p>
          <a:p>
            <a:pPr algn="ctr"/>
            <a:r>
              <a:rPr lang="en-US" sz="1600" dirty="0">
                <a:solidFill>
                  <a:schemeClr val="accent2"/>
                </a:solidFill>
                <a:latin typeface="E+H Sans"/>
                <a:sym typeface="E+H Sans"/>
              </a:rPr>
              <a:t>of all call-backs in the food and beverage industry</a:t>
            </a:r>
          </a:p>
          <a:p>
            <a:pPr algn="ctr"/>
            <a:r>
              <a:rPr lang="en-US" sz="1600" dirty="0">
                <a:solidFill>
                  <a:schemeClr val="accent2"/>
                </a:solidFill>
                <a:latin typeface="E+H Sans"/>
                <a:sym typeface="E+H Sans"/>
              </a:rPr>
              <a:t> </a:t>
            </a:r>
          </a:p>
          <a:p>
            <a:pPr algn="ctr"/>
            <a:r>
              <a:rPr lang="en-US" sz="1600" dirty="0">
                <a:solidFill>
                  <a:srgbClr val="000000"/>
                </a:solidFill>
                <a:latin typeface="E+H Sans"/>
                <a:sym typeface="E+H Sans"/>
              </a:rPr>
              <a:t>are caused by microbiological</a:t>
            </a:r>
          </a:p>
          <a:p>
            <a:pPr algn="ctr"/>
            <a:r>
              <a:rPr lang="en-US" sz="1600" dirty="0">
                <a:solidFill>
                  <a:srgbClr val="000000"/>
                </a:solidFill>
                <a:latin typeface="E+H Sans"/>
                <a:sym typeface="E+H Sans"/>
              </a:rPr>
              <a:t>contamination. Cleaning in Place (CIP) is therefore a top</a:t>
            </a:r>
          </a:p>
          <a:p>
            <a:pPr algn="ctr"/>
            <a:r>
              <a:rPr lang="en-US" sz="1600" dirty="0">
                <a:solidFill>
                  <a:srgbClr val="000000"/>
                </a:solidFill>
                <a:latin typeface="E+H Sans"/>
                <a:sym typeface="E+H Sans"/>
              </a:rPr>
              <a:t>priority in processes in the food and </a:t>
            </a:r>
          </a:p>
          <a:p>
            <a:pPr algn="ctr"/>
            <a:r>
              <a:rPr lang="en-US" sz="1600" dirty="0">
                <a:solidFill>
                  <a:srgbClr val="000000"/>
                </a:solidFill>
                <a:latin typeface="E+H Sans"/>
                <a:sym typeface="E+H Sans"/>
              </a:rPr>
              <a:t>beverage sector. </a:t>
            </a:r>
            <a:endParaRPr lang="en-US" sz="4000" dirty="0">
              <a:solidFill>
                <a:schemeClr val="accent2"/>
              </a:solidFill>
              <a:latin typeface="E+H Sans" panose="020B0404050202020204" pitchFamily="34" charset="0"/>
            </a:endParaRPr>
          </a:p>
        </p:txBody>
      </p:sp>
      <p:sp>
        <p:nvSpPr>
          <p:cNvPr id="13" name="Rechteck 12">
            <a:extLst>
              <a:ext uri="{FF2B5EF4-FFF2-40B4-BE49-F238E27FC236}">
                <a16:creationId xmlns:a16="http://schemas.microsoft.com/office/drawing/2014/main" id="{4FE14967-4C89-4C5C-BA39-C98696FC9F09}"/>
              </a:ext>
            </a:extLst>
          </p:cNvPr>
          <p:cNvSpPr/>
          <p:nvPr/>
        </p:nvSpPr>
        <p:spPr>
          <a:xfrm>
            <a:off x="827089" y="3748860"/>
            <a:ext cx="6613841" cy="2246769"/>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spAutoFit/>
          </a:bodyPr>
          <a:lstStyle/>
          <a:p>
            <a:pPr algn="ctr"/>
            <a:r>
              <a:rPr lang="en-US" sz="1600" dirty="0">
                <a:solidFill>
                  <a:schemeClr val="tx1"/>
                </a:solidFill>
                <a:latin typeface="E+H Sans"/>
                <a:sym typeface="E+H Sans"/>
              </a:rPr>
              <a:t>Your cleaning processes will be perfectly set up with Endress+Hauser's conductivity sensors and, thanks to the high measuring accuracy, you will be able to save up to</a:t>
            </a:r>
            <a:r>
              <a:rPr lang="en-US" dirty="0">
                <a:solidFill>
                  <a:schemeClr val="tx1"/>
                </a:solidFill>
                <a:latin typeface="E+H Sans"/>
                <a:sym typeface="E+H Sans"/>
              </a:rPr>
              <a:t> </a:t>
            </a:r>
          </a:p>
          <a:p>
            <a:pPr algn="ctr"/>
            <a:endParaRPr lang="en-US" dirty="0">
              <a:solidFill>
                <a:schemeClr val="tx1"/>
              </a:solidFill>
              <a:latin typeface="E+H Sans" panose="020B0404050202020204" pitchFamily="34" charset="0"/>
            </a:endParaRPr>
          </a:p>
          <a:p>
            <a:pPr algn="ctr"/>
            <a:r>
              <a:rPr lang="en-US" sz="4000" dirty="0">
                <a:solidFill>
                  <a:schemeClr val="accent2"/>
                </a:solidFill>
                <a:latin typeface="E+H Sans"/>
                <a:sym typeface="E+H Sans"/>
              </a:rPr>
              <a:t>~30 %</a:t>
            </a:r>
            <a:endParaRPr lang="en-US" sz="4000" dirty="0">
              <a:solidFill>
                <a:srgbClr val="000000"/>
              </a:solidFill>
              <a:latin typeface="E+H Sans" panose="020B0404050202020204" pitchFamily="34" charset="0"/>
            </a:endParaRPr>
          </a:p>
          <a:p>
            <a:pPr algn="ctr"/>
            <a:r>
              <a:rPr lang="en-US" sz="1600" dirty="0">
                <a:solidFill>
                  <a:schemeClr val="accent2"/>
                </a:solidFill>
                <a:latin typeface="E+H Sans"/>
                <a:sym typeface="E+H Sans"/>
              </a:rPr>
              <a:t>on cleaning agent </a:t>
            </a:r>
          </a:p>
          <a:p>
            <a:pPr algn="ctr"/>
            <a:r>
              <a:rPr lang="en-US" sz="1600" dirty="0">
                <a:solidFill>
                  <a:schemeClr val="accent2"/>
                </a:solidFill>
                <a:latin typeface="E+H Sans"/>
                <a:sym typeface="E+H Sans"/>
              </a:rPr>
              <a:t>use.</a:t>
            </a:r>
          </a:p>
        </p:txBody>
      </p:sp>
      <p:sp>
        <p:nvSpPr>
          <p:cNvPr id="16" name="Foliennummernplatzhalter 15">
            <a:extLst>
              <a:ext uri="{FF2B5EF4-FFF2-40B4-BE49-F238E27FC236}">
                <a16:creationId xmlns:a16="http://schemas.microsoft.com/office/drawing/2014/main" id="{689179C0-3CDB-4629-A250-D704B486A476}"/>
              </a:ext>
            </a:extLst>
          </p:cNvPr>
          <p:cNvSpPr>
            <a:spLocks noGrp="1"/>
          </p:cNvSpPr>
          <p:nvPr>
            <p:ph type="sldNum" sz="quarter" idx="16"/>
          </p:nvPr>
        </p:nvSpPr>
        <p:spPr/>
        <p:txBody>
          <a:bodyPr/>
          <a:lstStyle/>
          <a:p>
            <a:r>
              <a:rPr lang="en-US"/>
              <a:t>Slide </a:t>
            </a:r>
            <a:fld id="{70973BF0-2D27-4EBB-A93D-C747D1C1C6DA}" type="slidenum">
              <a:rPr lang="en-US" smtClean="0"/>
              <a:t>3</a:t>
            </a:fld>
            <a:endParaRPr lang="en-US" dirty="0"/>
          </a:p>
        </p:txBody>
      </p:sp>
      <p:sp>
        <p:nvSpPr>
          <p:cNvPr id="17" name="Fußzeilenplatzhalter 16">
            <a:extLst>
              <a:ext uri="{FF2B5EF4-FFF2-40B4-BE49-F238E27FC236}">
                <a16:creationId xmlns:a16="http://schemas.microsoft.com/office/drawing/2014/main" id="{FECD14A4-3C67-449B-BA9F-8539634546F2}"/>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165228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D8EABA-1AF8-4573-B1EE-0FF337AAFC3E}"/>
              </a:ext>
            </a:extLst>
          </p:cNvPr>
          <p:cNvSpPr>
            <a:spLocks noGrp="1"/>
          </p:cNvSpPr>
          <p:nvPr>
            <p:ph type="title"/>
          </p:nvPr>
        </p:nvSpPr>
        <p:spPr/>
        <p:txBody>
          <a:bodyPr/>
          <a:lstStyle/>
          <a:p>
            <a:r>
              <a:rPr lang="en-US" dirty="0"/>
              <a:t>2. What is conductivity measurement?</a:t>
            </a:r>
          </a:p>
        </p:txBody>
      </p:sp>
      <p:sp>
        <p:nvSpPr>
          <p:cNvPr id="9" name="Textplatzhalter 8">
            <a:extLst>
              <a:ext uri="{FF2B5EF4-FFF2-40B4-BE49-F238E27FC236}">
                <a16:creationId xmlns:a16="http://schemas.microsoft.com/office/drawing/2014/main" id="{388800C4-C32E-49EC-970E-12920CECE316}"/>
              </a:ext>
            </a:extLst>
          </p:cNvPr>
          <p:cNvSpPr>
            <a:spLocks noGrp="1"/>
          </p:cNvSpPr>
          <p:nvPr>
            <p:ph type="body" sz="quarter" idx="16"/>
          </p:nvPr>
        </p:nvSpPr>
        <p:spPr/>
        <p:txBody>
          <a:bodyPr/>
          <a:lstStyle/>
          <a:p>
            <a:endParaRPr lang="en-US" dirty="0"/>
          </a:p>
        </p:txBody>
      </p:sp>
      <p:sp>
        <p:nvSpPr>
          <p:cNvPr id="4" name="Bildplatzhalter 3">
            <a:extLst>
              <a:ext uri="{FF2B5EF4-FFF2-40B4-BE49-F238E27FC236}">
                <a16:creationId xmlns:a16="http://schemas.microsoft.com/office/drawing/2014/main" id="{8ABB82CB-5764-4D1F-AD96-619EE4812B12}"/>
              </a:ext>
            </a:extLst>
          </p:cNvPr>
          <p:cNvSpPr>
            <a:spLocks noGrp="1"/>
          </p:cNvSpPr>
          <p:nvPr>
            <p:ph type="pic" sz="quarter" idx="17"/>
          </p:nvPr>
        </p:nvSpPr>
        <p:spPr/>
      </p:sp>
      <p:pic>
        <p:nvPicPr>
          <p:cNvPr id="10" name="imgTitleImage">
            <a:extLst>
              <a:ext uri="{FF2B5EF4-FFF2-40B4-BE49-F238E27FC236}">
                <a16:creationId xmlns:a16="http://schemas.microsoft.com/office/drawing/2014/main" id="{43459E5C-6B1B-4271-AE4B-0DB312267C9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t="5093" b="5093"/>
          <a:stretch>
            <a:fillRect/>
          </a:stretch>
        </p:blipFill>
        <p:spPr bwMode="auto">
          <a:xfrm>
            <a:off x="828676" y="2785533"/>
            <a:ext cx="11039474" cy="3307292"/>
          </a:xfrm>
          <a:prstGeom prst="rect">
            <a:avLst/>
          </a:prstGeom>
          <a:noFill/>
          <a:ln w="9525">
            <a:noFill/>
            <a:miter lim="800000"/>
            <a:headEnd/>
            <a:tailEnd/>
          </a:ln>
          <a:effectLst/>
        </p:spPr>
      </p:pic>
      <p:sp>
        <p:nvSpPr>
          <p:cNvPr id="14" name="Foliennummernplatzhalter 13">
            <a:extLst>
              <a:ext uri="{FF2B5EF4-FFF2-40B4-BE49-F238E27FC236}">
                <a16:creationId xmlns:a16="http://schemas.microsoft.com/office/drawing/2014/main" id="{0AB7F34D-0934-469D-8E7A-D92BEC52FA8D}"/>
              </a:ext>
            </a:extLst>
          </p:cNvPr>
          <p:cNvSpPr>
            <a:spLocks noGrp="1"/>
          </p:cNvSpPr>
          <p:nvPr>
            <p:ph type="sldNum" sz="quarter" idx="20"/>
          </p:nvPr>
        </p:nvSpPr>
        <p:spPr/>
        <p:txBody>
          <a:bodyPr/>
          <a:lstStyle/>
          <a:p>
            <a:r>
              <a:rPr lang="en-US"/>
              <a:t>Slide </a:t>
            </a:r>
            <a:fld id="{81F23040-0FEB-4D73-B78D-9F63323239EC}" type="slidenum">
              <a:rPr lang="en-US" smtClean="0"/>
              <a:t>4</a:t>
            </a:fld>
            <a:endParaRPr lang="en-US" dirty="0"/>
          </a:p>
        </p:txBody>
      </p:sp>
      <p:sp>
        <p:nvSpPr>
          <p:cNvPr id="15" name="Fußzeilenplatzhalter 14">
            <a:extLst>
              <a:ext uri="{FF2B5EF4-FFF2-40B4-BE49-F238E27FC236}">
                <a16:creationId xmlns:a16="http://schemas.microsoft.com/office/drawing/2014/main" id="{FBD5CC4D-4B29-4213-91F8-9D29325B412C}"/>
              </a:ext>
            </a:extLst>
          </p:cNvPr>
          <p:cNvSpPr>
            <a:spLocks noGrp="1"/>
          </p:cNvSpPr>
          <p:nvPr>
            <p:ph type="ftr" sz="quarter" idx="19"/>
          </p:nvPr>
        </p:nvSpPr>
        <p:spPr/>
        <p:txBody>
          <a:bodyPr/>
          <a:lstStyle/>
          <a:p>
            <a:r>
              <a:rPr lang="en-US" dirty="0"/>
              <a:t>Endress+Hauser</a:t>
            </a:r>
          </a:p>
        </p:txBody>
      </p:sp>
    </p:spTree>
    <p:extLst>
      <p:ext uri="{BB962C8B-B14F-4D97-AF65-F5344CB8AC3E}">
        <p14:creationId xmlns:p14="http://schemas.microsoft.com/office/powerpoint/2010/main" val="336580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en-US" dirty="0"/>
              <a:t>Conductivity ranges of liquids</a:t>
            </a:r>
          </a:p>
        </p:txBody>
      </p:sp>
      <p:sp>
        <p:nvSpPr>
          <p:cNvPr id="16386" name="Datumsplatzhalter 2"/>
          <p:cNvSpPr>
            <a:spLocks noGrp="1"/>
          </p:cNvSpPr>
          <p:nvPr>
            <p:ph type="dt" sz="quarter" idx="10"/>
          </p:nvPr>
        </p:nvSpPr>
        <p:spPr/>
        <p:txBody>
          <a:bodyPr/>
          <a:lstStyle>
            <a:lvl1pPr eaLnBrk="0" hangingPunct="0">
              <a:defRPr>
                <a:solidFill>
                  <a:schemeClr val="tx1"/>
                </a:solidFill>
                <a:latin typeface="E+H Weidemann Com Medium" pitchFamily="2" charset="0"/>
              </a:defRPr>
            </a:lvl1pPr>
            <a:lvl2pPr marL="742950" indent="-285750" eaLnBrk="0" hangingPunct="0">
              <a:defRPr>
                <a:solidFill>
                  <a:schemeClr val="tx1"/>
                </a:solidFill>
                <a:latin typeface="E+H Weidemann Com Medium" pitchFamily="2" charset="0"/>
              </a:defRPr>
            </a:lvl2pPr>
            <a:lvl3pPr marL="1143000" indent="-228600" eaLnBrk="0" hangingPunct="0">
              <a:defRPr>
                <a:solidFill>
                  <a:schemeClr val="tx1"/>
                </a:solidFill>
                <a:latin typeface="E+H Weidemann Com Medium" pitchFamily="2" charset="0"/>
              </a:defRPr>
            </a:lvl3pPr>
            <a:lvl4pPr marL="1600200" indent="-228600" eaLnBrk="0" hangingPunct="0">
              <a:defRPr>
                <a:solidFill>
                  <a:schemeClr val="tx1"/>
                </a:solidFill>
                <a:latin typeface="E+H Weidemann Com Medium" pitchFamily="2" charset="0"/>
              </a:defRPr>
            </a:lvl4pPr>
            <a:lvl5pPr marL="2057400" indent="-228600" eaLnBrk="0" hangingPunct="0">
              <a:defRPr>
                <a:solidFill>
                  <a:schemeClr val="tx1"/>
                </a:solidFill>
                <a:latin typeface="E+H Weidemann Com Medium" pitchFamily="2" charset="0"/>
              </a:defRPr>
            </a:lvl5pPr>
            <a:lvl6pPr marL="2514600" indent="-228600" eaLnBrk="0" fontAlgn="base" hangingPunct="0">
              <a:spcBef>
                <a:spcPct val="0"/>
              </a:spcBef>
              <a:spcAft>
                <a:spcPct val="0"/>
              </a:spcAft>
              <a:defRPr>
                <a:solidFill>
                  <a:schemeClr val="tx1"/>
                </a:solidFill>
                <a:latin typeface="E+H Weidemann Com Medium" pitchFamily="2" charset="0"/>
              </a:defRPr>
            </a:lvl6pPr>
            <a:lvl7pPr marL="2971800" indent="-228600" eaLnBrk="0" fontAlgn="base" hangingPunct="0">
              <a:spcBef>
                <a:spcPct val="0"/>
              </a:spcBef>
              <a:spcAft>
                <a:spcPct val="0"/>
              </a:spcAft>
              <a:defRPr>
                <a:solidFill>
                  <a:schemeClr val="tx1"/>
                </a:solidFill>
                <a:latin typeface="E+H Weidemann Com Medium" pitchFamily="2" charset="0"/>
              </a:defRPr>
            </a:lvl7pPr>
            <a:lvl8pPr marL="3429000" indent="-228600" eaLnBrk="0" fontAlgn="base" hangingPunct="0">
              <a:spcBef>
                <a:spcPct val="0"/>
              </a:spcBef>
              <a:spcAft>
                <a:spcPct val="0"/>
              </a:spcAft>
              <a:defRPr>
                <a:solidFill>
                  <a:schemeClr val="tx1"/>
                </a:solidFill>
                <a:latin typeface="E+H Weidemann Com Medium" pitchFamily="2" charset="0"/>
              </a:defRPr>
            </a:lvl8pPr>
            <a:lvl9pPr marL="3886200" indent="-228600" eaLnBrk="0" fontAlgn="base" hangingPunct="0">
              <a:spcBef>
                <a:spcPct val="0"/>
              </a:spcBef>
              <a:spcAft>
                <a:spcPct val="0"/>
              </a:spcAft>
              <a:defRPr>
                <a:solidFill>
                  <a:schemeClr val="tx1"/>
                </a:solidFill>
                <a:latin typeface="E+H Weidemann Com Medium" pitchFamily="2" charset="0"/>
              </a:defRPr>
            </a:lvl9pPr>
          </a:lstStyle>
          <a:p>
            <a:r>
              <a:rPr lang="en-US" dirty="0">
                <a:latin typeface="E+H Serif"/>
                <a:sym typeface="E+H Serif"/>
              </a:rPr>
              <a:t>Conductivity measurement in the food &amp; beverage industry</a:t>
            </a:r>
          </a:p>
        </p:txBody>
      </p:sp>
      <p:sp>
        <p:nvSpPr>
          <p:cNvPr id="39" name="Text Box 17">
            <a:extLst>
              <a:ext uri="{FF2B5EF4-FFF2-40B4-BE49-F238E27FC236}">
                <a16:creationId xmlns:a16="http://schemas.microsoft.com/office/drawing/2014/main" id="{13960C82-74FB-499A-8605-FC265199CB21}"/>
              </a:ext>
            </a:extLst>
          </p:cNvPr>
          <p:cNvSpPr txBox="1">
            <a:spLocks noChangeArrowheads="1"/>
          </p:cNvSpPr>
          <p:nvPr/>
        </p:nvSpPr>
        <p:spPr bwMode="auto">
          <a:xfrm>
            <a:off x="3647494" y="1491298"/>
            <a:ext cx="3045136" cy="45627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Lst>
              <a:defRPr>
                <a:solidFill>
                  <a:schemeClr val="tx1"/>
                </a:solidFill>
                <a:latin typeface="E+H Weidemann Com Medium" pitchFamily="2" charset="0"/>
              </a:defRPr>
            </a:lvl1pPr>
            <a:lvl2pPr>
              <a:tabLst>
                <a:tab pos="1143000" algn="l"/>
              </a:tabLst>
              <a:defRPr>
                <a:solidFill>
                  <a:schemeClr val="tx1"/>
                </a:solidFill>
                <a:latin typeface="E+H Weidemann Com Medium" pitchFamily="2" charset="0"/>
              </a:defRPr>
            </a:lvl2pPr>
            <a:lvl3pPr>
              <a:tabLst>
                <a:tab pos="1143000" algn="l"/>
              </a:tabLst>
              <a:defRPr>
                <a:solidFill>
                  <a:schemeClr val="tx1"/>
                </a:solidFill>
                <a:latin typeface="E+H Weidemann Com Medium" pitchFamily="2" charset="0"/>
              </a:defRPr>
            </a:lvl3pPr>
            <a:lvl4pPr>
              <a:tabLst>
                <a:tab pos="1143000" algn="l"/>
              </a:tabLst>
              <a:defRPr>
                <a:solidFill>
                  <a:schemeClr val="tx1"/>
                </a:solidFill>
                <a:latin typeface="E+H Weidemann Com Medium" pitchFamily="2" charset="0"/>
              </a:defRPr>
            </a:lvl4pPr>
            <a:lvl5pPr>
              <a:tabLst>
                <a:tab pos="1143000" algn="l"/>
              </a:tabLst>
              <a:defRPr>
                <a:solidFill>
                  <a:schemeClr val="tx1"/>
                </a:solidFill>
                <a:latin typeface="E+H Weidemann Com Medium" pitchFamily="2" charset="0"/>
              </a:defRPr>
            </a:lvl5pPr>
            <a:lvl6pPr fontAlgn="base">
              <a:spcBef>
                <a:spcPct val="0"/>
              </a:spcBef>
              <a:spcAft>
                <a:spcPct val="0"/>
              </a:spcAft>
              <a:tabLst>
                <a:tab pos="1143000" algn="l"/>
              </a:tabLst>
              <a:defRPr>
                <a:solidFill>
                  <a:schemeClr val="tx1"/>
                </a:solidFill>
                <a:latin typeface="E+H Weidemann Com Medium" pitchFamily="2" charset="0"/>
              </a:defRPr>
            </a:lvl6pPr>
            <a:lvl7pPr fontAlgn="base">
              <a:spcBef>
                <a:spcPct val="0"/>
              </a:spcBef>
              <a:spcAft>
                <a:spcPct val="0"/>
              </a:spcAft>
              <a:tabLst>
                <a:tab pos="1143000" algn="l"/>
              </a:tabLst>
              <a:defRPr>
                <a:solidFill>
                  <a:schemeClr val="tx1"/>
                </a:solidFill>
                <a:latin typeface="E+H Weidemann Com Medium" pitchFamily="2" charset="0"/>
              </a:defRPr>
            </a:lvl7pPr>
            <a:lvl8pPr fontAlgn="base">
              <a:spcBef>
                <a:spcPct val="0"/>
              </a:spcBef>
              <a:spcAft>
                <a:spcPct val="0"/>
              </a:spcAft>
              <a:tabLst>
                <a:tab pos="1143000" algn="l"/>
              </a:tabLst>
              <a:defRPr>
                <a:solidFill>
                  <a:schemeClr val="tx1"/>
                </a:solidFill>
                <a:latin typeface="E+H Weidemann Com Medium" pitchFamily="2" charset="0"/>
              </a:defRPr>
            </a:lvl8pPr>
            <a:lvl9pPr fontAlgn="base">
              <a:spcBef>
                <a:spcPct val="0"/>
              </a:spcBef>
              <a:spcAft>
                <a:spcPct val="0"/>
              </a:spcAft>
              <a:tabLst>
                <a:tab pos="1143000" algn="l"/>
              </a:tabLst>
              <a:defRPr>
                <a:solidFill>
                  <a:schemeClr val="tx1"/>
                </a:solidFill>
                <a:latin typeface="E+H Weidemann Com Medium" pitchFamily="2" charset="0"/>
              </a:defRPr>
            </a:lvl9pPr>
          </a:lstStyle>
          <a:p>
            <a:r>
              <a:rPr lang="en-US" sz="1400" dirty="0">
                <a:latin typeface="E+H Serif"/>
                <a:sym typeface="E+H Serif"/>
              </a:rPr>
              <a:t>Ultrapure water (0.05 </a:t>
            </a:r>
            <a:r>
              <a:rPr lang="en-US" sz="1400" dirty="0"/>
              <a:t>µS/cm)</a:t>
            </a:r>
            <a:endParaRPr lang="en-US" sz="1400" b="0" dirty="0">
              <a:latin typeface="E+H Serif" pitchFamily="18" charset="0"/>
            </a:endParaRPr>
          </a:p>
          <a:p>
            <a:endParaRPr lang="en-US" sz="1400" b="0" dirty="0">
              <a:latin typeface="E+H Serif" pitchFamily="18" charset="0"/>
            </a:endParaRPr>
          </a:p>
          <a:p>
            <a:br>
              <a:rPr lang="en-US" sz="1400" dirty="0">
                <a:latin typeface="E+H Serif"/>
                <a:sym typeface="E+H Serif"/>
              </a:rPr>
            </a:br>
            <a:r>
              <a:rPr lang="en-US" sz="1400" dirty="0">
                <a:latin typeface="E+H Serif"/>
                <a:sym typeface="E+H Serif"/>
              </a:rPr>
              <a:t>Pure water (approx. 1 </a:t>
            </a:r>
            <a:r>
              <a:rPr lang="en-US" sz="1400" dirty="0"/>
              <a:t>µS/cm)</a:t>
            </a:r>
            <a:endParaRPr lang="en-US" sz="1400" b="0" dirty="0">
              <a:latin typeface="E+H Serif" pitchFamily="18" charset="0"/>
            </a:endParaRPr>
          </a:p>
          <a:p>
            <a:endParaRPr lang="en-US" sz="1400" b="0" dirty="0">
              <a:latin typeface="E+H Serif" pitchFamily="18" charset="0"/>
            </a:endParaRPr>
          </a:p>
          <a:p>
            <a:endParaRPr lang="en-US" sz="1400" b="0" dirty="0">
              <a:latin typeface="E+H Serif" pitchFamily="18" charset="0"/>
            </a:endParaRPr>
          </a:p>
          <a:p>
            <a:endParaRPr lang="en-US" sz="1400" b="0" dirty="0">
              <a:latin typeface="E+H Serif" pitchFamily="18" charset="0"/>
            </a:endParaRPr>
          </a:p>
          <a:p>
            <a:endParaRPr lang="en-US" sz="1400" b="0" dirty="0">
              <a:latin typeface="E+H Serif" pitchFamily="18" charset="0"/>
            </a:endParaRPr>
          </a:p>
          <a:p>
            <a:endParaRPr lang="en-US" sz="1400" dirty="0">
              <a:latin typeface="E+H Serif" pitchFamily="18" charset="0"/>
            </a:endParaRPr>
          </a:p>
          <a:p>
            <a:endParaRPr lang="en-US" sz="1400" dirty="0">
              <a:latin typeface="E+H Serif" pitchFamily="18" charset="0"/>
            </a:endParaRPr>
          </a:p>
          <a:p>
            <a:r>
              <a:rPr lang="en-US" sz="1400" dirty="0">
                <a:latin typeface="E+H Serif"/>
                <a:sym typeface="E+H Serif"/>
              </a:rPr>
              <a:t>Drinking water (300 – 800 </a:t>
            </a:r>
            <a:r>
              <a:rPr lang="en-US" sz="1400" dirty="0"/>
              <a:t>µS/cm)</a:t>
            </a:r>
            <a:endParaRPr lang="en-US" sz="1400" b="0" dirty="0">
              <a:latin typeface="E+H Serif" pitchFamily="18" charset="0"/>
            </a:endParaRPr>
          </a:p>
          <a:p>
            <a:endParaRPr lang="en-US" sz="1400" b="0" dirty="0">
              <a:latin typeface="E+H Serif" pitchFamily="18" charset="0"/>
            </a:endParaRPr>
          </a:p>
          <a:p>
            <a:r>
              <a:rPr lang="en-US" sz="1400" dirty="0">
                <a:latin typeface="E+H Serif"/>
                <a:sym typeface="E+H Serif"/>
              </a:rPr>
              <a:t>Beer (1.5 – 2.5 </a:t>
            </a:r>
            <a:r>
              <a:rPr lang="en-US" sz="1400" dirty="0" err="1">
                <a:latin typeface="E+H Serif"/>
                <a:sym typeface="E+H Serif"/>
              </a:rPr>
              <a:t>mS</a:t>
            </a:r>
            <a:r>
              <a:rPr lang="en-US" sz="1400" dirty="0">
                <a:latin typeface="E+H Serif"/>
                <a:sym typeface="E+H Serif"/>
              </a:rPr>
              <a:t>/cm) </a:t>
            </a:r>
          </a:p>
          <a:p>
            <a:r>
              <a:rPr lang="en-US" sz="1400" dirty="0">
                <a:latin typeface="E+H Serif"/>
                <a:sym typeface="E+H Serif"/>
              </a:rPr>
              <a:t>Milk (3 – 5 </a:t>
            </a:r>
            <a:r>
              <a:rPr lang="en-US" sz="1400" dirty="0" err="1">
                <a:latin typeface="E+H Serif"/>
                <a:sym typeface="E+H Serif"/>
              </a:rPr>
              <a:t>mS</a:t>
            </a:r>
            <a:r>
              <a:rPr lang="en-US" sz="1400" dirty="0">
                <a:latin typeface="E+H Serif"/>
                <a:sym typeface="E+H Serif"/>
              </a:rPr>
              <a:t>/cm)</a:t>
            </a:r>
          </a:p>
          <a:p>
            <a:r>
              <a:rPr lang="en-US" sz="1400" dirty="0">
                <a:latin typeface="E+H Serif"/>
                <a:sym typeface="E+H Serif"/>
              </a:rPr>
              <a:t>Orange juice</a:t>
            </a:r>
          </a:p>
          <a:p>
            <a:r>
              <a:rPr lang="en-US" sz="1400" dirty="0">
                <a:latin typeface="E+H Serif"/>
                <a:sym typeface="E+H Serif"/>
              </a:rPr>
              <a:t>Apple juice</a:t>
            </a:r>
          </a:p>
          <a:p>
            <a:r>
              <a:rPr lang="en-US" sz="1400" dirty="0">
                <a:latin typeface="E+H Serif"/>
                <a:sym typeface="E+H Serif"/>
              </a:rPr>
              <a:t>Tomato juice (15 – 20 </a:t>
            </a:r>
            <a:r>
              <a:rPr lang="en-US" sz="1400" dirty="0" err="1">
                <a:latin typeface="E+H Serif"/>
                <a:sym typeface="E+H Serif"/>
              </a:rPr>
              <a:t>mS</a:t>
            </a:r>
            <a:r>
              <a:rPr lang="en-US" sz="1400" dirty="0">
                <a:latin typeface="E+H Serif"/>
                <a:sym typeface="E+H Serif"/>
              </a:rPr>
              <a:t>/cm)</a:t>
            </a:r>
          </a:p>
          <a:p>
            <a:pPr>
              <a:lnSpc>
                <a:spcPct val="75000"/>
              </a:lnSpc>
            </a:pPr>
            <a:endParaRPr lang="en-US" sz="1400" b="0" dirty="0">
              <a:latin typeface="E+H Serif" pitchFamily="18" charset="0"/>
            </a:endParaRPr>
          </a:p>
          <a:p>
            <a:r>
              <a:rPr lang="en-US" sz="1400" dirty="0">
                <a:latin typeface="E+H Serif"/>
                <a:sym typeface="E+H Serif"/>
              </a:rPr>
              <a:t>Phosphoric acid</a:t>
            </a:r>
          </a:p>
          <a:p>
            <a:r>
              <a:rPr lang="en-US" sz="1400" dirty="0">
                <a:solidFill>
                  <a:srgbClr val="000000"/>
                </a:solidFill>
                <a:latin typeface="E+H Serif"/>
                <a:sym typeface="E+H Serif"/>
              </a:rPr>
              <a:t>Nitric acid</a:t>
            </a:r>
          </a:p>
          <a:p>
            <a:r>
              <a:rPr lang="en-US" sz="1400" dirty="0">
                <a:latin typeface="E+H Serif"/>
                <a:sym typeface="E+H Serif"/>
              </a:rPr>
              <a:t>Caustic soda 2 % (100 </a:t>
            </a:r>
            <a:r>
              <a:rPr lang="en-US" sz="1400" dirty="0" err="1">
                <a:latin typeface="E+H Serif"/>
                <a:sym typeface="E+H Serif"/>
              </a:rPr>
              <a:t>mS</a:t>
            </a:r>
            <a:r>
              <a:rPr lang="en-US" sz="1400" dirty="0">
                <a:latin typeface="E+H Serif"/>
                <a:sym typeface="E+H Serif"/>
              </a:rPr>
              <a:t>/cm, 25 °C)</a:t>
            </a:r>
            <a:endParaRPr lang="en-US" sz="1400" b="0" dirty="0">
              <a:latin typeface="E+H Serif" pitchFamily="18" charset="0"/>
            </a:endParaRPr>
          </a:p>
        </p:txBody>
      </p:sp>
      <p:sp>
        <p:nvSpPr>
          <p:cNvPr id="40" name="Textfeld 39">
            <a:extLst>
              <a:ext uri="{FF2B5EF4-FFF2-40B4-BE49-F238E27FC236}">
                <a16:creationId xmlns:a16="http://schemas.microsoft.com/office/drawing/2014/main" id="{FFDBCA45-BB3C-43EF-8801-4C6FE4CBAAEB}"/>
              </a:ext>
            </a:extLst>
          </p:cNvPr>
          <p:cNvSpPr txBox="1"/>
          <p:nvPr/>
        </p:nvSpPr>
        <p:spPr>
          <a:xfrm>
            <a:off x="7439637" y="2477916"/>
            <a:ext cx="1183245" cy="400110"/>
          </a:xfrm>
          <a:prstGeom prst="rect">
            <a:avLst/>
          </a:prstGeom>
          <a:noFill/>
        </p:spPr>
        <p:txBody>
          <a:bodyPr wrap="square" rtlCol="0">
            <a:spAutoFit/>
          </a:bodyPr>
          <a:lstStyle/>
          <a:p>
            <a:r>
              <a:rPr lang="en-US" sz="2000" b="1" dirty="0">
                <a:solidFill>
                  <a:schemeClr val="accent3"/>
                </a:solidFill>
              </a:rPr>
              <a:t>Water</a:t>
            </a:r>
          </a:p>
        </p:txBody>
      </p:sp>
      <p:sp>
        <p:nvSpPr>
          <p:cNvPr id="41" name="Textfeld 40">
            <a:extLst>
              <a:ext uri="{FF2B5EF4-FFF2-40B4-BE49-F238E27FC236}">
                <a16:creationId xmlns:a16="http://schemas.microsoft.com/office/drawing/2014/main" id="{FDC1C834-6815-411D-A601-CD63293099EF}"/>
              </a:ext>
            </a:extLst>
          </p:cNvPr>
          <p:cNvSpPr txBox="1"/>
          <p:nvPr/>
        </p:nvSpPr>
        <p:spPr>
          <a:xfrm>
            <a:off x="7439637" y="4347845"/>
            <a:ext cx="1775293" cy="400110"/>
          </a:xfrm>
          <a:prstGeom prst="rect">
            <a:avLst/>
          </a:prstGeom>
          <a:noFill/>
        </p:spPr>
        <p:txBody>
          <a:bodyPr wrap="square" rtlCol="0">
            <a:spAutoFit/>
          </a:bodyPr>
          <a:lstStyle/>
          <a:p>
            <a:r>
              <a:rPr lang="en-US" sz="2000" b="1" dirty="0">
                <a:solidFill>
                  <a:schemeClr val="accent3"/>
                </a:solidFill>
              </a:rPr>
              <a:t>Foods</a:t>
            </a:r>
          </a:p>
        </p:txBody>
      </p:sp>
      <p:sp>
        <p:nvSpPr>
          <p:cNvPr id="42" name="Textfeld 41">
            <a:extLst>
              <a:ext uri="{FF2B5EF4-FFF2-40B4-BE49-F238E27FC236}">
                <a16:creationId xmlns:a16="http://schemas.microsoft.com/office/drawing/2014/main" id="{7FF4DDFC-88DA-483D-908C-FB343D9F58D5}"/>
              </a:ext>
            </a:extLst>
          </p:cNvPr>
          <p:cNvSpPr txBox="1"/>
          <p:nvPr/>
        </p:nvSpPr>
        <p:spPr>
          <a:xfrm>
            <a:off x="7439637" y="5400139"/>
            <a:ext cx="1184926" cy="400110"/>
          </a:xfrm>
          <a:prstGeom prst="rect">
            <a:avLst/>
          </a:prstGeom>
          <a:noFill/>
        </p:spPr>
        <p:txBody>
          <a:bodyPr wrap="square" rtlCol="0">
            <a:spAutoFit/>
          </a:bodyPr>
          <a:lstStyle/>
          <a:p>
            <a:r>
              <a:rPr lang="en-US" sz="2000" b="1" dirty="0">
                <a:solidFill>
                  <a:schemeClr val="accent3"/>
                </a:solidFill>
              </a:rPr>
              <a:t>Process</a:t>
            </a:r>
          </a:p>
        </p:txBody>
      </p:sp>
      <p:sp>
        <p:nvSpPr>
          <p:cNvPr id="43" name="Geschweifte Klammer rechts 42">
            <a:extLst>
              <a:ext uri="{FF2B5EF4-FFF2-40B4-BE49-F238E27FC236}">
                <a16:creationId xmlns:a16="http://schemas.microsoft.com/office/drawing/2014/main" id="{E0C24265-1622-46C8-A7DC-23BCA7FD0151}"/>
              </a:ext>
            </a:extLst>
          </p:cNvPr>
          <p:cNvSpPr/>
          <p:nvPr/>
        </p:nvSpPr>
        <p:spPr>
          <a:xfrm>
            <a:off x="6822260" y="1491883"/>
            <a:ext cx="502920" cy="2383151"/>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Geschweifte Klammer rechts 43">
            <a:extLst>
              <a:ext uri="{FF2B5EF4-FFF2-40B4-BE49-F238E27FC236}">
                <a16:creationId xmlns:a16="http://schemas.microsoft.com/office/drawing/2014/main" id="{97384DD4-419B-41ED-9359-AA5B70F04374}"/>
              </a:ext>
            </a:extLst>
          </p:cNvPr>
          <p:cNvSpPr/>
          <p:nvPr/>
        </p:nvSpPr>
        <p:spPr>
          <a:xfrm>
            <a:off x="6822260" y="3875034"/>
            <a:ext cx="502920" cy="1348403"/>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Geschweifte Klammer rechts 44">
            <a:extLst>
              <a:ext uri="{FF2B5EF4-FFF2-40B4-BE49-F238E27FC236}">
                <a16:creationId xmlns:a16="http://schemas.microsoft.com/office/drawing/2014/main" id="{7CCB14A3-E90A-447C-9637-DF05589C5EB9}"/>
              </a:ext>
            </a:extLst>
          </p:cNvPr>
          <p:cNvSpPr/>
          <p:nvPr/>
        </p:nvSpPr>
        <p:spPr>
          <a:xfrm>
            <a:off x="6822260" y="5221342"/>
            <a:ext cx="502920" cy="761628"/>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6" name="Gruppieren 45">
            <a:extLst>
              <a:ext uri="{FF2B5EF4-FFF2-40B4-BE49-F238E27FC236}">
                <a16:creationId xmlns:a16="http://schemas.microsoft.com/office/drawing/2014/main" id="{33F8226A-DE8D-4479-B165-C0EDC3660C5C}"/>
              </a:ext>
            </a:extLst>
          </p:cNvPr>
          <p:cNvGrpSpPr/>
          <p:nvPr/>
        </p:nvGrpSpPr>
        <p:grpSpPr>
          <a:xfrm>
            <a:off x="955300" y="1493694"/>
            <a:ext cx="2434447" cy="4502826"/>
            <a:chOff x="900113" y="1481819"/>
            <a:chExt cx="2434447" cy="4502826"/>
          </a:xfrm>
        </p:grpSpPr>
        <p:grpSp>
          <p:nvGrpSpPr>
            <p:cNvPr id="47" name="Gruppieren 46">
              <a:extLst>
                <a:ext uri="{FF2B5EF4-FFF2-40B4-BE49-F238E27FC236}">
                  <a16:creationId xmlns:a16="http://schemas.microsoft.com/office/drawing/2014/main" id="{6C7CD01F-2585-4A60-A51C-B18A32302789}"/>
                </a:ext>
              </a:extLst>
            </p:cNvPr>
            <p:cNvGrpSpPr/>
            <p:nvPr/>
          </p:nvGrpSpPr>
          <p:grpSpPr>
            <a:xfrm>
              <a:off x="900113" y="1488671"/>
              <a:ext cx="1199367" cy="4495974"/>
              <a:chOff x="900113" y="1488671"/>
              <a:chExt cx="1199367" cy="4495974"/>
            </a:xfrm>
          </p:grpSpPr>
          <p:sp>
            <p:nvSpPr>
              <p:cNvPr id="49" name="Text Box 1502">
                <a:extLst>
                  <a:ext uri="{FF2B5EF4-FFF2-40B4-BE49-F238E27FC236}">
                    <a16:creationId xmlns:a16="http://schemas.microsoft.com/office/drawing/2014/main" id="{62FAC6B7-F164-4A36-A334-E032D03667D6}"/>
                  </a:ext>
                </a:extLst>
              </p:cNvPr>
              <p:cNvSpPr txBox="1">
                <a:spLocks noChangeArrowheads="1"/>
              </p:cNvSpPr>
              <p:nvPr/>
            </p:nvSpPr>
            <p:spPr bwMode="auto">
              <a:xfrm>
                <a:off x="992765" y="1488671"/>
                <a:ext cx="1091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0.05 µS/cm</a:t>
                </a:r>
              </a:p>
            </p:txBody>
          </p:sp>
          <p:sp>
            <p:nvSpPr>
              <p:cNvPr id="50" name="Text Box 1503">
                <a:extLst>
                  <a:ext uri="{FF2B5EF4-FFF2-40B4-BE49-F238E27FC236}">
                    <a16:creationId xmlns:a16="http://schemas.microsoft.com/office/drawing/2014/main" id="{702FAFF4-3A05-46B6-82B9-816DC2E7A8BA}"/>
                  </a:ext>
                </a:extLst>
              </p:cNvPr>
              <p:cNvSpPr txBox="1">
                <a:spLocks noChangeArrowheads="1"/>
              </p:cNvSpPr>
              <p:nvPr/>
            </p:nvSpPr>
            <p:spPr bwMode="auto">
              <a:xfrm>
                <a:off x="1240300" y="2068451"/>
                <a:ext cx="836638" cy="30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 µS/cm</a:t>
                </a:r>
              </a:p>
            </p:txBody>
          </p:sp>
          <p:sp>
            <p:nvSpPr>
              <p:cNvPr id="51" name="Text Box 1504">
                <a:extLst>
                  <a:ext uri="{FF2B5EF4-FFF2-40B4-BE49-F238E27FC236}">
                    <a16:creationId xmlns:a16="http://schemas.microsoft.com/office/drawing/2014/main" id="{CE78A81D-92EF-4200-A2B1-82804F5A60A4}"/>
                  </a:ext>
                </a:extLst>
              </p:cNvPr>
              <p:cNvSpPr txBox="1">
                <a:spLocks noChangeArrowheads="1"/>
              </p:cNvSpPr>
              <p:nvPr/>
            </p:nvSpPr>
            <p:spPr bwMode="auto">
              <a:xfrm>
                <a:off x="1140733" y="2668083"/>
                <a:ext cx="941736" cy="30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10 µS/cm</a:t>
                </a:r>
              </a:p>
            </p:txBody>
          </p:sp>
          <p:sp>
            <p:nvSpPr>
              <p:cNvPr id="52" name="Text Box 1505">
                <a:extLst>
                  <a:ext uri="{FF2B5EF4-FFF2-40B4-BE49-F238E27FC236}">
                    <a16:creationId xmlns:a16="http://schemas.microsoft.com/office/drawing/2014/main" id="{BD603217-651A-420D-BB1C-3529EA9B22A6}"/>
                  </a:ext>
                </a:extLst>
              </p:cNvPr>
              <p:cNvSpPr txBox="1">
                <a:spLocks noChangeArrowheads="1"/>
              </p:cNvSpPr>
              <p:nvPr/>
            </p:nvSpPr>
            <p:spPr bwMode="auto">
              <a:xfrm>
                <a:off x="1043932" y="3272191"/>
                <a:ext cx="1045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100 µS/cm</a:t>
                </a:r>
              </a:p>
            </p:txBody>
          </p:sp>
          <p:sp>
            <p:nvSpPr>
              <p:cNvPr id="53" name="Text Box 1506">
                <a:extLst>
                  <a:ext uri="{FF2B5EF4-FFF2-40B4-BE49-F238E27FC236}">
                    <a16:creationId xmlns:a16="http://schemas.microsoft.com/office/drawing/2014/main" id="{9F212FD9-01CF-42BD-8F2C-F64FFC8BF210}"/>
                  </a:ext>
                </a:extLst>
              </p:cNvPr>
              <p:cNvSpPr txBox="1">
                <a:spLocks noChangeArrowheads="1"/>
              </p:cNvSpPr>
              <p:nvPr/>
            </p:nvSpPr>
            <p:spPr bwMode="auto">
              <a:xfrm>
                <a:off x="1196048" y="3873360"/>
                <a:ext cx="886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 </a:t>
                </a:r>
                <a:r>
                  <a:rPr lang="en-US" sz="1400" dirty="0" err="1"/>
                  <a:t>mS</a:t>
                </a:r>
                <a:r>
                  <a:rPr lang="en-US" sz="1400" dirty="0"/>
                  <a:t>/cm</a:t>
                </a:r>
              </a:p>
            </p:txBody>
          </p:sp>
          <p:sp>
            <p:nvSpPr>
              <p:cNvPr id="54" name="Text Box 1507">
                <a:extLst>
                  <a:ext uri="{FF2B5EF4-FFF2-40B4-BE49-F238E27FC236}">
                    <a16:creationId xmlns:a16="http://schemas.microsoft.com/office/drawing/2014/main" id="{776CCC35-E512-43A5-974D-0700CDFD8B1E}"/>
                  </a:ext>
                </a:extLst>
              </p:cNvPr>
              <p:cNvSpPr txBox="1">
                <a:spLocks noChangeArrowheads="1"/>
              </p:cNvSpPr>
              <p:nvPr/>
            </p:nvSpPr>
            <p:spPr bwMode="auto">
              <a:xfrm>
                <a:off x="1096481" y="4472992"/>
                <a:ext cx="990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10 </a:t>
                </a:r>
                <a:r>
                  <a:rPr lang="en-US" sz="1400" dirty="0" err="1"/>
                  <a:t>mS</a:t>
                </a:r>
                <a:r>
                  <a:rPr lang="en-US" sz="1400" dirty="0"/>
                  <a:t>/cm</a:t>
                </a:r>
              </a:p>
            </p:txBody>
          </p:sp>
          <p:sp>
            <p:nvSpPr>
              <p:cNvPr id="55" name="Text Box 1508">
                <a:extLst>
                  <a:ext uri="{FF2B5EF4-FFF2-40B4-BE49-F238E27FC236}">
                    <a16:creationId xmlns:a16="http://schemas.microsoft.com/office/drawing/2014/main" id="{A8812DD0-3DA7-4221-A10F-C076459C075F}"/>
                  </a:ext>
                </a:extLst>
              </p:cNvPr>
              <p:cNvSpPr txBox="1">
                <a:spLocks noChangeArrowheads="1"/>
              </p:cNvSpPr>
              <p:nvPr/>
            </p:nvSpPr>
            <p:spPr bwMode="auto">
              <a:xfrm>
                <a:off x="992765" y="507569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100 </a:t>
                </a:r>
                <a:r>
                  <a:rPr lang="en-US" sz="1400" dirty="0" err="1"/>
                  <a:t>mS</a:t>
                </a:r>
                <a:r>
                  <a:rPr lang="en-US" sz="1400" dirty="0"/>
                  <a:t>/cm</a:t>
                </a:r>
              </a:p>
            </p:txBody>
          </p:sp>
          <p:sp>
            <p:nvSpPr>
              <p:cNvPr id="56" name="Text Box 1509">
                <a:extLst>
                  <a:ext uri="{FF2B5EF4-FFF2-40B4-BE49-F238E27FC236}">
                    <a16:creationId xmlns:a16="http://schemas.microsoft.com/office/drawing/2014/main" id="{7036689C-4363-4F93-9BA8-161E8AA1594E}"/>
                  </a:ext>
                </a:extLst>
              </p:cNvPr>
              <p:cNvSpPr txBox="1">
                <a:spLocks noChangeArrowheads="1"/>
              </p:cNvSpPr>
              <p:nvPr/>
            </p:nvSpPr>
            <p:spPr bwMode="auto">
              <a:xfrm>
                <a:off x="900113" y="5676868"/>
                <a:ext cx="1199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en-US" sz="1400" dirty="0"/>
                  <a:t>1000 </a:t>
                </a:r>
                <a:r>
                  <a:rPr lang="en-US" sz="1400" dirty="0" err="1"/>
                  <a:t>mS</a:t>
                </a:r>
                <a:r>
                  <a:rPr lang="en-US" sz="1400" dirty="0"/>
                  <a:t>/cm</a:t>
                </a:r>
              </a:p>
            </p:txBody>
          </p:sp>
        </p:grpSp>
        <p:sp>
          <p:nvSpPr>
            <p:cNvPr id="48" name="Rechteck 47">
              <a:extLst>
                <a:ext uri="{FF2B5EF4-FFF2-40B4-BE49-F238E27FC236}">
                  <a16:creationId xmlns:a16="http://schemas.microsoft.com/office/drawing/2014/main" id="{F28001A6-3590-4D1E-88D6-95E08902312E}"/>
                </a:ext>
              </a:extLst>
            </p:cNvPr>
            <p:cNvSpPr/>
            <p:nvPr/>
          </p:nvSpPr>
          <p:spPr>
            <a:xfrm>
              <a:off x="2273896" y="1481819"/>
              <a:ext cx="1060664" cy="4485075"/>
            </a:xfrm>
            <a:prstGeom prst="rect">
              <a:avLst/>
            </a:prstGeom>
            <a:gradFill>
              <a:gsLst>
                <a:gs pos="3000">
                  <a:srgbClr val="007CAA"/>
                </a:gs>
                <a:gs pos="37000">
                  <a:srgbClr val="55A930"/>
                </a:gs>
                <a:gs pos="89604">
                  <a:srgbClr val="E94C0A"/>
                </a:gs>
                <a:gs pos="77000">
                  <a:srgbClr val="FFCC00"/>
                </a:gs>
                <a:gs pos="100000">
                  <a:srgbClr val="A8005C"/>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E+H Serif" pitchFamily="18" charset="0"/>
              </a:endParaRPr>
            </a:p>
          </p:txBody>
        </p:sp>
      </p:grpSp>
      <p:sp>
        <p:nvSpPr>
          <p:cNvPr id="10" name="Foliennummernplatzhalter 9">
            <a:extLst>
              <a:ext uri="{FF2B5EF4-FFF2-40B4-BE49-F238E27FC236}">
                <a16:creationId xmlns:a16="http://schemas.microsoft.com/office/drawing/2014/main" id="{5D194616-6957-4837-B19F-2A2EC09F7830}"/>
              </a:ext>
            </a:extLst>
          </p:cNvPr>
          <p:cNvSpPr>
            <a:spLocks noGrp="1"/>
          </p:cNvSpPr>
          <p:nvPr>
            <p:ph type="sldNum" sz="quarter" idx="12"/>
          </p:nvPr>
        </p:nvSpPr>
        <p:spPr/>
        <p:txBody>
          <a:bodyPr/>
          <a:lstStyle/>
          <a:p>
            <a:r>
              <a:rPr lang="en-US"/>
              <a:t>Slide </a:t>
            </a:r>
            <a:fld id="{744D1878-F6B4-4EB0-9435-BAE6E09DCDA3}" type="slidenum">
              <a:rPr lang="en-US" smtClean="0"/>
              <a:t>5</a:t>
            </a:fld>
            <a:endParaRPr lang="en-US" dirty="0"/>
          </a:p>
        </p:txBody>
      </p:sp>
      <p:sp>
        <p:nvSpPr>
          <p:cNvPr id="11" name="Fußzeilenplatzhalter 10">
            <a:extLst>
              <a:ext uri="{FF2B5EF4-FFF2-40B4-BE49-F238E27FC236}">
                <a16:creationId xmlns:a16="http://schemas.microsoft.com/office/drawing/2014/main" id="{BE384E05-7985-462C-B1CE-CC7C5B317AE4}"/>
              </a:ext>
            </a:extLst>
          </p:cNvPr>
          <p:cNvSpPr>
            <a:spLocks noGrp="1"/>
          </p:cNvSpPr>
          <p:nvPr>
            <p:ph type="ftr" sz="quarter" idx="11"/>
          </p:nvPr>
        </p:nvSpPr>
        <p:spPr/>
        <p:txBody>
          <a:bodyPr/>
          <a:lstStyle/>
          <a:p>
            <a:r>
              <a:rPr lang="en-US" dirty="0"/>
              <a:t>Endress+Hauser</a:t>
            </a:r>
          </a:p>
        </p:txBody>
      </p:sp>
    </p:spTree>
    <p:extLst>
      <p:ext uri="{BB962C8B-B14F-4D97-AF65-F5344CB8AC3E}">
        <p14:creationId xmlns:p14="http://schemas.microsoft.com/office/powerpoint/2010/main" val="29165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026"/>
          <p:cNvSpPr>
            <a:spLocks noGrp="1" noChangeArrowheads="1"/>
          </p:cNvSpPr>
          <p:nvPr>
            <p:ph type="title"/>
          </p:nvPr>
        </p:nvSpPr>
        <p:spPr/>
        <p:txBody>
          <a:bodyPr/>
          <a:lstStyle/>
          <a:p>
            <a:pPr eaLnBrk="1" hangingPunct="1"/>
            <a:r>
              <a:rPr lang="en-US" dirty="0"/>
              <a:t>The effect of concentration on conductivity</a:t>
            </a:r>
          </a:p>
        </p:txBody>
      </p:sp>
      <p:sp>
        <p:nvSpPr>
          <p:cNvPr id="4" name="Inhaltsplatzhalter 3">
            <a:extLst>
              <a:ext uri="{FF2B5EF4-FFF2-40B4-BE49-F238E27FC236}">
                <a16:creationId xmlns:a16="http://schemas.microsoft.com/office/drawing/2014/main" id="{DD0F5034-C807-4029-91AA-09B27EE0CEDB}"/>
              </a:ext>
            </a:extLst>
          </p:cNvPr>
          <p:cNvSpPr>
            <a:spLocks noGrp="1"/>
          </p:cNvSpPr>
          <p:nvPr>
            <p:ph idx="1"/>
          </p:nvPr>
        </p:nvSpPr>
        <p:spPr>
          <a:xfrm>
            <a:off x="827088" y="1340769"/>
            <a:ext cx="4888171" cy="4752056"/>
          </a:xfrm>
        </p:spPr>
        <p:txBody>
          <a:bodyPr/>
          <a:lstStyle/>
          <a:p>
            <a:pPr marL="0" indent="0">
              <a:buNone/>
            </a:pPr>
            <a:r>
              <a:rPr lang="en-US" sz="1800" b="1" dirty="0">
                <a:solidFill>
                  <a:schemeClr val="accent2"/>
                </a:solidFill>
              </a:rPr>
              <a:t>Conductivity values of strong electrolytes</a:t>
            </a:r>
          </a:p>
          <a:p>
            <a:pPr marL="271463" indent="-271463">
              <a:buSzPct val="100000"/>
              <a:buFont typeface="E+H Serif" panose="02020403050405020404" pitchFamily="18" charset="0"/>
              <a:buChar char="•"/>
            </a:pPr>
            <a:r>
              <a:rPr lang="en-US" sz="1800" dirty="0"/>
              <a:t>In strong electrolytes conductivity initially increases with concentration.</a:t>
            </a:r>
          </a:p>
          <a:p>
            <a:pPr marL="271463" indent="-271463">
              <a:buSzPct val="100000"/>
              <a:buFont typeface="E+H Serif" panose="02020403050405020404" pitchFamily="18" charset="0"/>
              <a:buChar char="•"/>
            </a:pPr>
            <a:r>
              <a:rPr lang="en-US" sz="1800" dirty="0"/>
              <a:t>The rise in concentration leads to interactions between the ions and thus obstructs their mobility thereby decreasing the conductivity.</a:t>
            </a:r>
          </a:p>
          <a:p>
            <a:pPr marL="271463" indent="-271463">
              <a:buSzPct val="100000"/>
              <a:buFont typeface="E+H Serif" panose="02020403050405020404" pitchFamily="18" charset="0"/>
              <a:buChar char="•"/>
            </a:pPr>
            <a:r>
              <a:rPr lang="en-US" sz="1800" dirty="0"/>
              <a:t>Therefore the concentration curve peaks and drops off again after.</a:t>
            </a:r>
          </a:p>
          <a:p>
            <a:pPr marL="0" indent="0">
              <a:buNone/>
            </a:pPr>
            <a:endParaRPr lang="en-US" altLang="en-US" sz="1400" dirty="0"/>
          </a:p>
          <a:p>
            <a:endParaRPr lang="en-US" sz="1400" dirty="0"/>
          </a:p>
        </p:txBody>
      </p:sp>
      <p:sp>
        <p:nvSpPr>
          <p:cNvPr id="21506" name="Datumsplatzhalter 2"/>
          <p:cNvSpPr>
            <a:spLocks noGrp="1"/>
          </p:cNvSpPr>
          <p:nvPr>
            <p:ph type="dt" sz="half" idx="10"/>
          </p:nvPr>
        </p:nvSpPr>
        <p:spPr>
          <a:noFill/>
        </p:spPr>
        <p:txBody>
          <a:bodyPr/>
          <a:lstStyle>
            <a:lvl1pPr eaLnBrk="0" hangingPunct="0">
              <a:defRPr>
                <a:solidFill>
                  <a:schemeClr val="tx1"/>
                </a:solidFill>
                <a:latin typeface="E+H Weidemann Com Medium" pitchFamily="2" charset="0"/>
              </a:defRPr>
            </a:lvl1pPr>
            <a:lvl2pPr marL="742950" indent="-285750" eaLnBrk="0" hangingPunct="0">
              <a:defRPr>
                <a:solidFill>
                  <a:schemeClr val="tx1"/>
                </a:solidFill>
                <a:latin typeface="E+H Weidemann Com Medium" pitchFamily="2" charset="0"/>
              </a:defRPr>
            </a:lvl2pPr>
            <a:lvl3pPr marL="1143000" indent="-228600" eaLnBrk="0" hangingPunct="0">
              <a:defRPr>
                <a:solidFill>
                  <a:schemeClr val="tx1"/>
                </a:solidFill>
                <a:latin typeface="E+H Weidemann Com Medium" pitchFamily="2" charset="0"/>
              </a:defRPr>
            </a:lvl3pPr>
            <a:lvl4pPr marL="1600200" indent="-228600" eaLnBrk="0" hangingPunct="0">
              <a:defRPr>
                <a:solidFill>
                  <a:schemeClr val="tx1"/>
                </a:solidFill>
                <a:latin typeface="E+H Weidemann Com Medium" pitchFamily="2" charset="0"/>
              </a:defRPr>
            </a:lvl4pPr>
            <a:lvl5pPr marL="2057400" indent="-228600" eaLnBrk="0" hangingPunct="0">
              <a:defRPr>
                <a:solidFill>
                  <a:schemeClr val="tx1"/>
                </a:solidFill>
                <a:latin typeface="E+H Weidemann Com Medium" pitchFamily="2" charset="0"/>
              </a:defRPr>
            </a:lvl5pPr>
            <a:lvl6pPr marL="2514600" indent="-228600" eaLnBrk="0" fontAlgn="base" hangingPunct="0">
              <a:spcBef>
                <a:spcPct val="0"/>
              </a:spcBef>
              <a:spcAft>
                <a:spcPct val="0"/>
              </a:spcAft>
              <a:defRPr>
                <a:solidFill>
                  <a:schemeClr val="tx1"/>
                </a:solidFill>
                <a:latin typeface="E+H Weidemann Com Medium" pitchFamily="2" charset="0"/>
              </a:defRPr>
            </a:lvl6pPr>
            <a:lvl7pPr marL="2971800" indent="-228600" eaLnBrk="0" fontAlgn="base" hangingPunct="0">
              <a:spcBef>
                <a:spcPct val="0"/>
              </a:spcBef>
              <a:spcAft>
                <a:spcPct val="0"/>
              </a:spcAft>
              <a:defRPr>
                <a:solidFill>
                  <a:schemeClr val="tx1"/>
                </a:solidFill>
                <a:latin typeface="E+H Weidemann Com Medium" pitchFamily="2" charset="0"/>
              </a:defRPr>
            </a:lvl7pPr>
            <a:lvl8pPr marL="3429000" indent="-228600" eaLnBrk="0" fontAlgn="base" hangingPunct="0">
              <a:spcBef>
                <a:spcPct val="0"/>
              </a:spcBef>
              <a:spcAft>
                <a:spcPct val="0"/>
              </a:spcAft>
              <a:defRPr>
                <a:solidFill>
                  <a:schemeClr val="tx1"/>
                </a:solidFill>
                <a:latin typeface="E+H Weidemann Com Medium" pitchFamily="2" charset="0"/>
              </a:defRPr>
            </a:lvl8pPr>
            <a:lvl9pPr marL="3886200" indent="-228600" eaLnBrk="0" fontAlgn="base" hangingPunct="0">
              <a:spcBef>
                <a:spcPct val="0"/>
              </a:spcBef>
              <a:spcAft>
                <a:spcPct val="0"/>
              </a:spcAft>
              <a:defRPr>
                <a:solidFill>
                  <a:schemeClr val="tx1"/>
                </a:solidFill>
                <a:latin typeface="E+H Weidemann Com Medium" pitchFamily="2" charset="0"/>
              </a:defRPr>
            </a:lvl9pPr>
          </a:lstStyle>
          <a:p>
            <a:pPr eaLnBrk="1" hangingPunct="1"/>
            <a:r>
              <a:rPr lang="en-US" dirty="0">
                <a:solidFill>
                  <a:srgbClr val="000000"/>
                </a:solidFill>
                <a:latin typeface="E+H Serif"/>
                <a:sym typeface="E+H Serif"/>
              </a:rPr>
              <a:t>Conductivity measurement in the food &amp; beverage industry</a:t>
            </a:r>
          </a:p>
        </p:txBody>
      </p:sp>
      <p:pic>
        <p:nvPicPr>
          <p:cNvPr id="7" name="Grafik 6">
            <a:extLst>
              <a:ext uri="{FF2B5EF4-FFF2-40B4-BE49-F238E27FC236}">
                <a16:creationId xmlns:a16="http://schemas.microsoft.com/office/drawing/2014/main" id="{15855DA0-8D9B-423C-A568-147F9EE9F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963" y="1226685"/>
            <a:ext cx="4548187" cy="4419574"/>
          </a:xfrm>
          <a:prstGeom prst="rect">
            <a:avLst/>
          </a:prstGeom>
        </p:spPr>
      </p:pic>
      <p:sp>
        <p:nvSpPr>
          <p:cNvPr id="8" name="Textfeld 7">
            <a:extLst>
              <a:ext uri="{FF2B5EF4-FFF2-40B4-BE49-F238E27FC236}">
                <a16:creationId xmlns:a16="http://schemas.microsoft.com/office/drawing/2014/main" id="{53D3CD61-12AA-48D7-B20C-DF6C4B6F2205}"/>
              </a:ext>
            </a:extLst>
          </p:cNvPr>
          <p:cNvSpPr txBox="1"/>
          <p:nvPr/>
        </p:nvSpPr>
        <p:spPr>
          <a:xfrm>
            <a:off x="8620125" y="5684359"/>
            <a:ext cx="2333625" cy="307777"/>
          </a:xfrm>
          <a:prstGeom prst="rect">
            <a:avLst/>
          </a:prstGeom>
          <a:noFill/>
        </p:spPr>
        <p:txBody>
          <a:bodyPr wrap="square" rtlCol="0">
            <a:spAutoFit/>
          </a:bodyPr>
          <a:lstStyle/>
          <a:p>
            <a:r>
              <a:rPr lang="en-US" sz="1400" dirty="0"/>
              <a:t>Concentration (%)</a:t>
            </a:r>
          </a:p>
        </p:txBody>
      </p:sp>
      <p:sp>
        <p:nvSpPr>
          <p:cNvPr id="17" name="Textfeld 16">
            <a:extLst>
              <a:ext uri="{FF2B5EF4-FFF2-40B4-BE49-F238E27FC236}">
                <a16:creationId xmlns:a16="http://schemas.microsoft.com/office/drawing/2014/main" id="{106F3EF5-37DB-43C6-842D-E18455B19230}"/>
              </a:ext>
            </a:extLst>
          </p:cNvPr>
          <p:cNvSpPr txBox="1"/>
          <p:nvPr/>
        </p:nvSpPr>
        <p:spPr>
          <a:xfrm rot="16200000">
            <a:off x="5838757" y="2987932"/>
            <a:ext cx="2333625" cy="523220"/>
          </a:xfrm>
          <a:prstGeom prst="rect">
            <a:avLst/>
          </a:prstGeom>
          <a:noFill/>
        </p:spPr>
        <p:txBody>
          <a:bodyPr wrap="square" rtlCol="0">
            <a:spAutoFit/>
          </a:bodyPr>
          <a:lstStyle/>
          <a:p>
            <a:r>
              <a:rPr lang="en-US" sz="1400" dirty="0"/>
              <a:t>Conductivity</a:t>
            </a:r>
          </a:p>
          <a:p>
            <a:r>
              <a:rPr lang="en-US" sz="1400" dirty="0"/>
              <a:t>(</a:t>
            </a:r>
            <a:r>
              <a:rPr lang="en-US" sz="1400" dirty="0" err="1"/>
              <a:t>mS</a:t>
            </a:r>
            <a:r>
              <a:rPr lang="en-US" sz="1400" dirty="0"/>
              <a:t>/cm at 25 °C)</a:t>
            </a:r>
          </a:p>
        </p:txBody>
      </p:sp>
      <p:sp>
        <p:nvSpPr>
          <p:cNvPr id="13" name="Foliennummernplatzhalter 12">
            <a:extLst>
              <a:ext uri="{FF2B5EF4-FFF2-40B4-BE49-F238E27FC236}">
                <a16:creationId xmlns:a16="http://schemas.microsoft.com/office/drawing/2014/main" id="{AB0962F1-659A-4CEC-9356-F690335F44BE}"/>
              </a:ext>
            </a:extLst>
          </p:cNvPr>
          <p:cNvSpPr>
            <a:spLocks noGrp="1"/>
          </p:cNvSpPr>
          <p:nvPr>
            <p:ph type="sldNum" sz="quarter" idx="12"/>
          </p:nvPr>
        </p:nvSpPr>
        <p:spPr/>
        <p:txBody>
          <a:bodyPr/>
          <a:lstStyle/>
          <a:p>
            <a:r>
              <a:rPr lang="en-US"/>
              <a:t>Slide </a:t>
            </a:r>
            <a:fld id="{2B7627BA-DAE3-4C93-957D-895BDD4C8B8A}" type="slidenum">
              <a:rPr lang="en-US" smtClean="0"/>
              <a:t>6</a:t>
            </a:fld>
            <a:endParaRPr lang="en-US" dirty="0"/>
          </a:p>
        </p:txBody>
      </p:sp>
      <p:sp>
        <p:nvSpPr>
          <p:cNvPr id="14" name="Fußzeilenplatzhalter 13">
            <a:extLst>
              <a:ext uri="{FF2B5EF4-FFF2-40B4-BE49-F238E27FC236}">
                <a16:creationId xmlns:a16="http://schemas.microsoft.com/office/drawing/2014/main" id="{F9611CAE-81CA-4676-9D5C-C9A47668DB32}"/>
              </a:ext>
            </a:extLst>
          </p:cNvPr>
          <p:cNvSpPr>
            <a:spLocks noGrp="1"/>
          </p:cNvSpPr>
          <p:nvPr>
            <p:ph type="ftr" sz="quarter" idx="11"/>
          </p:nvPr>
        </p:nvSpPr>
        <p:spPr/>
        <p:txBody>
          <a:bodyPr/>
          <a:lstStyle/>
          <a:p>
            <a:r>
              <a:rPr lang="en-US" dirty="0"/>
              <a:t>Endress+Hauser</a:t>
            </a:r>
          </a:p>
        </p:txBody>
      </p:sp>
    </p:spTree>
    <p:extLst>
      <p:ext uri="{BB962C8B-B14F-4D97-AF65-F5344CB8AC3E}">
        <p14:creationId xmlns:p14="http://schemas.microsoft.com/office/powerpoint/2010/main" val="209026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D8EABA-1AF8-4573-B1EE-0FF337AAFC3E}"/>
              </a:ext>
            </a:extLst>
          </p:cNvPr>
          <p:cNvSpPr>
            <a:spLocks noGrp="1"/>
          </p:cNvSpPr>
          <p:nvPr>
            <p:ph type="title"/>
          </p:nvPr>
        </p:nvSpPr>
        <p:spPr/>
        <p:txBody>
          <a:bodyPr/>
          <a:lstStyle/>
          <a:p>
            <a:r>
              <a:rPr lang="en-US" dirty="0"/>
              <a:t>3. Measuring principles of conductivity measuring devices</a:t>
            </a:r>
          </a:p>
        </p:txBody>
      </p:sp>
      <p:sp>
        <p:nvSpPr>
          <p:cNvPr id="9" name="Textplatzhalter 8">
            <a:extLst>
              <a:ext uri="{FF2B5EF4-FFF2-40B4-BE49-F238E27FC236}">
                <a16:creationId xmlns:a16="http://schemas.microsoft.com/office/drawing/2014/main" id="{388800C4-C32E-49EC-970E-12920CECE316}"/>
              </a:ext>
            </a:extLst>
          </p:cNvPr>
          <p:cNvSpPr>
            <a:spLocks noGrp="1"/>
          </p:cNvSpPr>
          <p:nvPr>
            <p:ph type="body" sz="quarter" idx="16"/>
          </p:nvPr>
        </p:nvSpPr>
        <p:spPr/>
        <p:txBody>
          <a:bodyPr/>
          <a:lstStyle/>
          <a:p>
            <a:endParaRPr lang="en-US" dirty="0"/>
          </a:p>
        </p:txBody>
      </p:sp>
      <p:pic>
        <p:nvPicPr>
          <p:cNvPr id="8" name="Bildplatzhalter 7">
            <a:extLst>
              <a:ext uri="{FF2B5EF4-FFF2-40B4-BE49-F238E27FC236}">
                <a16:creationId xmlns:a16="http://schemas.microsoft.com/office/drawing/2014/main" id="{736F2FE8-2202-4C46-8F5A-7A91AA9B0A0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5945" b="5945"/>
          <a:stretch>
            <a:fillRect/>
          </a:stretch>
        </p:blipFill>
        <p:spPr>
          <a:xfrm>
            <a:off x="827089" y="2785532"/>
            <a:ext cx="11039474" cy="3307292"/>
          </a:xfrm>
        </p:spPr>
      </p:pic>
      <p:sp>
        <p:nvSpPr>
          <p:cNvPr id="13" name="Foliennummernplatzhalter 12">
            <a:extLst>
              <a:ext uri="{FF2B5EF4-FFF2-40B4-BE49-F238E27FC236}">
                <a16:creationId xmlns:a16="http://schemas.microsoft.com/office/drawing/2014/main" id="{C9D8F041-AA79-4324-A47E-07951A62E2F3}"/>
              </a:ext>
            </a:extLst>
          </p:cNvPr>
          <p:cNvSpPr>
            <a:spLocks noGrp="1"/>
          </p:cNvSpPr>
          <p:nvPr>
            <p:ph type="sldNum" sz="quarter" idx="20"/>
          </p:nvPr>
        </p:nvSpPr>
        <p:spPr/>
        <p:txBody>
          <a:bodyPr/>
          <a:lstStyle/>
          <a:p>
            <a:r>
              <a:rPr lang="en-US"/>
              <a:t>Slide </a:t>
            </a:r>
            <a:fld id="{1820082A-751C-42A3-9702-BD11A1BD7DCE}" type="slidenum">
              <a:rPr lang="en-US" smtClean="0"/>
              <a:t>7</a:t>
            </a:fld>
            <a:endParaRPr lang="en-US" dirty="0"/>
          </a:p>
        </p:txBody>
      </p:sp>
      <p:sp>
        <p:nvSpPr>
          <p:cNvPr id="14" name="Fußzeilenplatzhalter 13">
            <a:extLst>
              <a:ext uri="{FF2B5EF4-FFF2-40B4-BE49-F238E27FC236}">
                <a16:creationId xmlns:a16="http://schemas.microsoft.com/office/drawing/2014/main" id="{7C2F6CC9-57DE-4D3B-BA23-0CFCB9AD08B5}"/>
              </a:ext>
            </a:extLst>
          </p:cNvPr>
          <p:cNvSpPr>
            <a:spLocks noGrp="1"/>
          </p:cNvSpPr>
          <p:nvPr>
            <p:ph type="ftr" sz="quarter" idx="19"/>
          </p:nvPr>
        </p:nvSpPr>
        <p:spPr/>
        <p:txBody>
          <a:bodyPr/>
          <a:lstStyle/>
          <a:p>
            <a:r>
              <a:rPr lang="en-US" dirty="0"/>
              <a:t>Endress+Hauser</a:t>
            </a:r>
          </a:p>
        </p:txBody>
      </p:sp>
    </p:spTree>
    <p:extLst>
      <p:ext uri="{BB962C8B-B14F-4D97-AF65-F5344CB8AC3E}">
        <p14:creationId xmlns:p14="http://schemas.microsoft.com/office/powerpoint/2010/main" val="104284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Inductive conductivity measurement</a:t>
            </a:r>
            <a:br>
              <a:rPr lang="en-US" dirty="0"/>
            </a:br>
            <a:r>
              <a:rPr lang="en-US" dirty="0"/>
              <a:t>   </a:t>
            </a:r>
          </a:p>
        </p:txBody>
      </p:sp>
      <p:sp>
        <p:nvSpPr>
          <p:cNvPr id="3" name="Text Placeholder 2"/>
          <p:cNvSpPr>
            <a:spLocks noGrp="1"/>
          </p:cNvSpPr>
          <p:nvPr>
            <p:ph type="body" sz="quarter" idx="13"/>
          </p:nvPr>
        </p:nvSpPr>
        <p:spPr>
          <a:xfrm>
            <a:off x="827089" y="1340769"/>
            <a:ext cx="8316912" cy="4752056"/>
          </a:xfrm>
        </p:spPr>
        <p:txBody>
          <a:bodyPr/>
          <a:lstStyle/>
          <a:p>
            <a:r>
              <a:rPr lang="en-US" sz="1800" b="1" dirty="0" err="1">
                <a:solidFill>
                  <a:schemeClr val="accent2"/>
                </a:solidFill>
              </a:rPr>
              <a:t>Smartec</a:t>
            </a:r>
            <a:r>
              <a:rPr lang="en-US" sz="1800" b="1" dirty="0">
                <a:solidFill>
                  <a:schemeClr val="accent2"/>
                </a:solidFill>
              </a:rPr>
              <a:t> CLD134, </a:t>
            </a:r>
            <a:r>
              <a:rPr lang="en-US" sz="1800" b="1" dirty="0" err="1">
                <a:solidFill>
                  <a:schemeClr val="accent2"/>
                </a:solidFill>
              </a:rPr>
              <a:t>Indumax</a:t>
            </a:r>
            <a:r>
              <a:rPr lang="en-US" sz="1800" b="1" dirty="0">
                <a:solidFill>
                  <a:schemeClr val="accent2"/>
                </a:solidFill>
              </a:rPr>
              <a:t> CLS54D, </a:t>
            </a:r>
            <a:r>
              <a:rPr lang="en-US" sz="1800" b="1" dirty="0" err="1">
                <a:solidFill>
                  <a:schemeClr val="accent2"/>
                </a:solidFill>
              </a:rPr>
              <a:t>Smartec</a:t>
            </a:r>
            <a:r>
              <a:rPr lang="en-US" sz="1800" b="1" dirty="0">
                <a:solidFill>
                  <a:schemeClr val="accent2"/>
                </a:solidFill>
              </a:rPr>
              <a:t> CLD18</a:t>
            </a:r>
          </a:p>
          <a:p>
            <a:r>
              <a:rPr lang="en-US" sz="1800" dirty="0"/>
              <a:t>During inductive conductivity measurement, a transmission coil generates an alternating magnetic field which induces a voltage in the medium. This sets the positively and negatively charged ions in the fluid in motion and an electric alternating current flows through the fluid.</a:t>
            </a:r>
          </a:p>
          <a:p>
            <a:r>
              <a:rPr lang="en-US" sz="1800" dirty="0"/>
              <a:t>This current generates an alternating magnetic field in the reception coil. The inductive current generated in the coil is evaluated by the electronics module and the conductivity is determined based on this. </a:t>
            </a:r>
          </a:p>
          <a:p>
            <a:endParaRPr lang="en-US" dirty="0"/>
          </a:p>
        </p:txBody>
      </p:sp>
      <p:sp>
        <p:nvSpPr>
          <p:cNvPr id="4" name="Textfeld 3">
            <a:extLst>
              <a:ext uri="{FF2B5EF4-FFF2-40B4-BE49-F238E27FC236}">
                <a16:creationId xmlns:a16="http://schemas.microsoft.com/office/drawing/2014/main" id="{A1D5F4F9-3099-485E-A9A2-A71353E2561A}"/>
              </a:ext>
            </a:extLst>
          </p:cNvPr>
          <p:cNvSpPr txBox="1"/>
          <p:nvPr/>
        </p:nvSpPr>
        <p:spPr>
          <a:xfrm>
            <a:off x="3048000" y="3200400"/>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5" name="Datumsplatzhalter 4">
            <a:extLst>
              <a:ext uri="{FF2B5EF4-FFF2-40B4-BE49-F238E27FC236}">
                <a16:creationId xmlns:a16="http://schemas.microsoft.com/office/drawing/2014/main" id="{FE24BFCD-E3B3-477F-92CC-13DEEA0ACFF5}"/>
              </a:ext>
            </a:extLst>
          </p:cNvPr>
          <p:cNvSpPr>
            <a:spLocks noGrp="1"/>
          </p:cNvSpPr>
          <p:nvPr>
            <p:ph type="dt" sz="half" idx="14"/>
          </p:nvPr>
        </p:nvSpPr>
        <p:spPr/>
        <p:txBody>
          <a:bodyPr/>
          <a:lstStyle/>
          <a:p>
            <a:r>
              <a:rPr lang="en-US" dirty="0"/>
              <a:t>Conductivity measurement in the food &amp; beverage industry</a:t>
            </a:r>
          </a:p>
        </p:txBody>
      </p:sp>
      <p:pic>
        <p:nvPicPr>
          <p:cNvPr id="8" name="Grafik 7">
            <a:extLst>
              <a:ext uri="{FF2B5EF4-FFF2-40B4-BE49-F238E27FC236}">
                <a16:creationId xmlns:a16="http://schemas.microsoft.com/office/drawing/2014/main" id="{A7CE4B89-42A3-4A36-A265-7A76F65BE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922" y="1340769"/>
            <a:ext cx="2152640" cy="2160000"/>
          </a:xfrm>
          <a:prstGeom prst="rect">
            <a:avLst/>
          </a:prstGeom>
        </p:spPr>
      </p:pic>
      <p:sp>
        <p:nvSpPr>
          <p:cNvPr id="15" name="Foliennummernplatzhalter 14">
            <a:extLst>
              <a:ext uri="{FF2B5EF4-FFF2-40B4-BE49-F238E27FC236}">
                <a16:creationId xmlns:a16="http://schemas.microsoft.com/office/drawing/2014/main" id="{05F02120-B912-41E4-9578-67F7B83A2423}"/>
              </a:ext>
            </a:extLst>
          </p:cNvPr>
          <p:cNvSpPr>
            <a:spLocks noGrp="1"/>
          </p:cNvSpPr>
          <p:nvPr>
            <p:ph type="sldNum" sz="quarter" idx="16"/>
          </p:nvPr>
        </p:nvSpPr>
        <p:spPr/>
        <p:txBody>
          <a:bodyPr/>
          <a:lstStyle/>
          <a:p>
            <a:r>
              <a:rPr lang="en-US"/>
              <a:t>Slide </a:t>
            </a:r>
            <a:fld id="{5418C19C-BC5D-41F3-BD5E-8CBA21523AC9}" type="slidenum">
              <a:rPr lang="en-US" smtClean="0"/>
              <a:t>8</a:t>
            </a:fld>
            <a:endParaRPr lang="en-US" dirty="0"/>
          </a:p>
        </p:txBody>
      </p:sp>
      <p:sp>
        <p:nvSpPr>
          <p:cNvPr id="16" name="Fußzeilenplatzhalter 15">
            <a:extLst>
              <a:ext uri="{FF2B5EF4-FFF2-40B4-BE49-F238E27FC236}">
                <a16:creationId xmlns:a16="http://schemas.microsoft.com/office/drawing/2014/main" id="{E1DF334B-0685-4630-9126-8E912CA7C9DD}"/>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187421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Conductive conductivity measurement</a:t>
            </a:r>
            <a:br>
              <a:rPr lang="en-US" b="0" dirty="0"/>
            </a:br>
            <a:endParaRPr lang="en-US" dirty="0"/>
          </a:p>
        </p:txBody>
      </p:sp>
      <p:sp>
        <p:nvSpPr>
          <p:cNvPr id="3" name="Text Placeholder 2"/>
          <p:cNvSpPr>
            <a:spLocks noGrp="1"/>
          </p:cNvSpPr>
          <p:nvPr>
            <p:ph type="body" sz="quarter" idx="13"/>
          </p:nvPr>
        </p:nvSpPr>
        <p:spPr>
          <a:xfrm>
            <a:off x="827089" y="1340769"/>
            <a:ext cx="8316912" cy="4752056"/>
          </a:xfrm>
        </p:spPr>
        <p:txBody>
          <a:bodyPr/>
          <a:lstStyle/>
          <a:p>
            <a:r>
              <a:rPr lang="en-US" sz="1800" b="1" dirty="0">
                <a:solidFill>
                  <a:schemeClr val="accent2"/>
                </a:solidFill>
              </a:rPr>
              <a:t>Sensor with four electrodes: </a:t>
            </a:r>
            <a:r>
              <a:rPr lang="en-US" sz="1800" b="1" dirty="0" err="1">
                <a:solidFill>
                  <a:schemeClr val="accent2"/>
                </a:solidFill>
              </a:rPr>
              <a:t>Memosens</a:t>
            </a:r>
            <a:r>
              <a:rPr lang="en-US" sz="1800" b="1" dirty="0">
                <a:solidFill>
                  <a:schemeClr val="accent2"/>
                </a:solidFill>
              </a:rPr>
              <a:t> CLS82D </a:t>
            </a:r>
          </a:p>
          <a:p>
            <a:r>
              <a:rPr lang="en-US" sz="1800" dirty="0"/>
              <a:t>The four-electrode method is suitable for applications in which a broad measuring range must be covered. Because polarization effects occur at high conductivity values using two-electrode sensors, two additional electrodes are used here to serve as passive observers. They measure the voltage drop in the medium which depends on the conductivity. The connected transmitter determines the voltage and, together with the specified strength of the current, calculates the conductance.</a:t>
            </a:r>
            <a:br>
              <a:rPr lang="en-US" dirty="0"/>
            </a:br>
            <a:endParaRPr lang="en-US" dirty="0"/>
          </a:p>
        </p:txBody>
      </p:sp>
      <p:sp>
        <p:nvSpPr>
          <p:cNvPr id="5" name="Datumsplatzhalter 4">
            <a:extLst>
              <a:ext uri="{FF2B5EF4-FFF2-40B4-BE49-F238E27FC236}">
                <a16:creationId xmlns:a16="http://schemas.microsoft.com/office/drawing/2014/main" id="{FE24BFCD-E3B3-477F-92CC-13DEEA0ACFF5}"/>
              </a:ext>
            </a:extLst>
          </p:cNvPr>
          <p:cNvSpPr>
            <a:spLocks noGrp="1"/>
          </p:cNvSpPr>
          <p:nvPr>
            <p:ph type="dt" sz="half" idx="14"/>
          </p:nvPr>
        </p:nvSpPr>
        <p:spPr/>
        <p:txBody>
          <a:bodyPr/>
          <a:lstStyle/>
          <a:p>
            <a:r>
              <a:rPr lang="en-US" dirty="0"/>
              <a:t>Conductivity measurement in the food &amp; beverage industry</a:t>
            </a:r>
          </a:p>
        </p:txBody>
      </p:sp>
      <p:pic>
        <p:nvPicPr>
          <p:cNvPr id="14" name="Grafik 13">
            <a:extLst>
              <a:ext uri="{FF2B5EF4-FFF2-40B4-BE49-F238E27FC236}">
                <a16:creationId xmlns:a16="http://schemas.microsoft.com/office/drawing/2014/main" id="{36CD90C0-AC18-48FA-BAC9-5FBAB52B0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7316" y="1345080"/>
            <a:ext cx="2169246" cy="2160000"/>
          </a:xfrm>
          <a:prstGeom prst="rect">
            <a:avLst/>
          </a:prstGeom>
        </p:spPr>
      </p:pic>
      <p:sp>
        <p:nvSpPr>
          <p:cNvPr id="13" name="Foliennummernplatzhalter 12">
            <a:extLst>
              <a:ext uri="{FF2B5EF4-FFF2-40B4-BE49-F238E27FC236}">
                <a16:creationId xmlns:a16="http://schemas.microsoft.com/office/drawing/2014/main" id="{9F567837-A64A-48B4-8D12-E65ABFFA0DBB}"/>
              </a:ext>
            </a:extLst>
          </p:cNvPr>
          <p:cNvSpPr>
            <a:spLocks noGrp="1"/>
          </p:cNvSpPr>
          <p:nvPr>
            <p:ph type="sldNum" sz="quarter" idx="16"/>
          </p:nvPr>
        </p:nvSpPr>
        <p:spPr/>
        <p:txBody>
          <a:bodyPr/>
          <a:lstStyle/>
          <a:p>
            <a:r>
              <a:rPr lang="en-US"/>
              <a:t>Slide </a:t>
            </a:r>
            <a:fld id="{56C3BADB-5BC5-47D0-BAE2-1031FDCBDDBC}" type="slidenum">
              <a:rPr lang="en-US" smtClean="0"/>
              <a:t>9</a:t>
            </a:fld>
            <a:endParaRPr lang="en-US" dirty="0"/>
          </a:p>
        </p:txBody>
      </p:sp>
      <p:sp>
        <p:nvSpPr>
          <p:cNvPr id="15" name="Fußzeilenplatzhalter 14">
            <a:extLst>
              <a:ext uri="{FF2B5EF4-FFF2-40B4-BE49-F238E27FC236}">
                <a16:creationId xmlns:a16="http://schemas.microsoft.com/office/drawing/2014/main" id="{335CD9CD-9807-4D5C-B307-678BA18970A4}"/>
              </a:ext>
            </a:extLst>
          </p:cNvPr>
          <p:cNvSpPr>
            <a:spLocks noGrp="1"/>
          </p:cNvSpPr>
          <p:nvPr>
            <p:ph type="ftr" sz="quarter" idx="15"/>
          </p:nvPr>
        </p:nvSpPr>
        <p:spPr/>
        <p:txBody>
          <a:bodyPr/>
          <a:lstStyle/>
          <a:p>
            <a:r>
              <a:rPr lang="en-US" dirty="0"/>
              <a:t>Endress+Hauser</a:t>
            </a:r>
          </a:p>
        </p:txBody>
      </p:sp>
    </p:spTree>
    <p:extLst>
      <p:ext uri="{BB962C8B-B14F-4D97-AF65-F5344CB8AC3E}">
        <p14:creationId xmlns:p14="http://schemas.microsoft.com/office/powerpoint/2010/main" val="438925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FORMAT" val="2"/>
  <p:tag name="VERSINFO" val="EH1208"/>
  <p:tag name="LANGUAGE" val="1"/>
  <p:tag name="LOGOOPTIMIZATION" val="0"/>
  <p:tag name="CLASSIFICATION" val="0"/>
</p:tagLst>
</file>

<file path=ppt/tags/tag2.xml><?xml version="1.0" encoding="utf-8"?>
<p:tagLst xmlns:a="http://schemas.openxmlformats.org/drawingml/2006/main" xmlns:r="http://schemas.openxmlformats.org/officeDocument/2006/relationships" xmlns:p="http://schemas.openxmlformats.org/presentationml/2006/main">
  <p:tag name="SHAPETYPE" val="tocLink"/>
</p:tagLst>
</file>

<file path=ppt/tags/tag3.xml><?xml version="1.0" encoding="utf-8"?>
<p:tagLst xmlns:a="http://schemas.openxmlformats.org/drawingml/2006/main" xmlns:r="http://schemas.openxmlformats.org/officeDocument/2006/relationships" xmlns:p="http://schemas.openxmlformats.org/presentationml/2006/main">
  <p:tag name="SHAPETYPE" val="Hider"/>
</p:tagLst>
</file>

<file path=ppt/tags/tag4.xml><?xml version="1.0" encoding="utf-8"?>
<p:tagLst xmlns:a="http://schemas.openxmlformats.org/drawingml/2006/main" xmlns:r="http://schemas.openxmlformats.org/officeDocument/2006/relationships" xmlns:p="http://schemas.openxmlformats.org/presentationml/2006/main">
  <p:tag name="IMAGEFILE" val="Industries\IR_food-bev_B.jpg"/>
  <p:tag name="SHAPETYPE" val="imgTitleImage"/>
</p:tagLst>
</file>

<file path=ppt/tags/tag5.xml><?xml version="1.0" encoding="utf-8"?>
<p:tagLst xmlns:a="http://schemas.openxmlformats.org/drawingml/2006/main" xmlns:r="http://schemas.openxmlformats.org/officeDocument/2006/relationships" xmlns:p="http://schemas.openxmlformats.org/presentationml/2006/main">
  <p:tag name="SLIDETYPE" val="13"/>
</p:tagLst>
</file>

<file path=ppt/tags/tag6.xml><?xml version="1.0" encoding="utf-8"?>
<p:tagLst xmlns:a="http://schemas.openxmlformats.org/drawingml/2006/main" xmlns:r="http://schemas.openxmlformats.org/officeDocument/2006/relationships" xmlns:p="http://schemas.openxmlformats.org/presentationml/2006/main">
  <p:tag name="IMAGEFILE" val="Fields of Activity\FA_analytics.jpg"/>
  <p:tag name="SHAPETYPE" val="imgTitleImage"/>
</p:tagLst>
</file>

<file path=ppt/theme/theme1.xml><?xml version="1.0" encoding="utf-8"?>
<a:theme xmlns:a="http://schemas.openxmlformats.org/drawingml/2006/main" name="E+H_OnScreen">
  <a:themeElements>
    <a:clrScheme name="E+H">
      <a:dk1>
        <a:srgbClr val="000000"/>
      </a:dk1>
      <a:lt1>
        <a:srgbClr val="FFFFFF"/>
      </a:lt1>
      <a:dk2>
        <a:srgbClr val="506671"/>
      </a:dk2>
      <a:lt2>
        <a:srgbClr val="009EE3"/>
      </a:lt2>
      <a:accent1>
        <a:srgbClr val="AED3E7"/>
      </a:accent1>
      <a:accent2>
        <a:srgbClr val="007CAA"/>
      </a:accent2>
      <a:accent3>
        <a:srgbClr val="00597A"/>
      </a:accent3>
      <a:accent4>
        <a:srgbClr val="009EE3"/>
      </a:accent4>
      <a:accent5>
        <a:srgbClr val="7B0040"/>
      </a:accent5>
      <a:accent6>
        <a:srgbClr val="506671"/>
      </a:accent6>
      <a:hlink>
        <a:srgbClr val="009EE3"/>
      </a:hlink>
      <a:folHlink>
        <a:srgbClr val="8FA2AC"/>
      </a:folHlink>
    </a:clrScheme>
    <a:fontScheme name="E+H Serif">
      <a:majorFont>
        <a:latin typeface="E+H Serif"/>
        <a:ea typeface=""/>
        <a:cs typeface=""/>
      </a:majorFont>
      <a:minorFont>
        <a:latin typeface="E+H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CAA"/>
        </a:solidFill>
        <a:ln>
          <a:noFill/>
        </a:ln>
      </a:spPr>
      <a:bodyPr rtlCol="0" anchor="ctr"/>
      <a:lstStyle>
        <a:defPPr algn="ctr">
          <a:defRPr sz="2000" dirty="0" err="1" smtClean="0">
            <a:solidFill>
              <a:srgbClr val="000000"/>
            </a:solidFill>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7CA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latin typeface="E+H Serif" pitchFamily="18" charset="0"/>
          </a:defRPr>
        </a:defPPr>
      </a:lstStyle>
    </a:txDef>
  </a:objectDefaults>
  <a:extraClrSchemeLst>
    <a:extraClrScheme>
      <a:clrScheme name="Endress+Hauser">
        <a:dk1>
          <a:srgbClr val="000000"/>
        </a:dk1>
        <a:lt1>
          <a:srgbClr val="FFFFFF"/>
        </a:lt1>
        <a:dk2>
          <a:srgbClr val="506671"/>
        </a:dk2>
        <a:lt2>
          <a:srgbClr val="009EE3"/>
        </a:lt2>
        <a:accent1>
          <a:srgbClr val="AED3E7"/>
        </a:accent1>
        <a:accent2>
          <a:srgbClr val="007CAA"/>
        </a:accent2>
        <a:accent3>
          <a:srgbClr val="00597A"/>
        </a:accent3>
        <a:accent4>
          <a:srgbClr val="009EE3"/>
        </a:accent4>
        <a:accent5>
          <a:srgbClr val="7B0040"/>
        </a:accent5>
        <a:accent6>
          <a:srgbClr val="506671"/>
        </a:accent6>
        <a:hlink>
          <a:srgbClr val="009EE3"/>
        </a:hlink>
        <a:folHlink>
          <a:srgbClr val="8FA2AC"/>
        </a:folHlink>
      </a:clrScheme>
    </a:extraClrScheme>
  </a:extraClrSchemeLst>
  <a:extLst>
    <a:ext uri="{05A4C25C-085E-4340-85A3-A5531E510DB2}">
      <thm15:themeFamily xmlns:thm15="http://schemas.microsoft.com/office/thememl/2012/main" name="E+H_WideScreen_20161129(2).potx" id="{AB107A3E-31E2-4F0A-9796-5391B22E1BA8}" vid="{5A82E461-4BE1-4738-9648-88C56E7A73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H Serif">
      <a:majorFont>
        <a:latin typeface="E+H Serif"/>
        <a:ea typeface=""/>
        <a:cs typeface="E+H Serif"/>
      </a:majorFont>
      <a:minorFont>
        <a:latin typeface="E+H Serif"/>
        <a:ea typeface=""/>
        <a:cs typeface="E+H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E+H Serif"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H Serif">
      <a:majorFont>
        <a:latin typeface="E+H Serif"/>
        <a:ea typeface=""/>
        <a:cs typeface="E+H Serif"/>
      </a:majorFont>
      <a:minorFont>
        <a:latin typeface="E+H Serif"/>
        <a:ea typeface=""/>
        <a:cs typeface="E+H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E+H Serif"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Breitbild</PresentationFormat>
  <Paragraphs>426</Paragraphs>
  <Slides>24</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Calibri</vt:lpstr>
      <vt:lpstr>E+H Sans</vt:lpstr>
      <vt:lpstr>E+H Serif</vt:lpstr>
      <vt:lpstr>E+H Weidemann Com Book</vt:lpstr>
      <vt:lpstr>E+H Weidemann Com Medium</vt:lpstr>
      <vt:lpstr>Times New Roman</vt:lpstr>
      <vt:lpstr>Wingdings</vt:lpstr>
      <vt:lpstr>E+H_OnScreen</vt:lpstr>
      <vt:lpstr>Conductivity measurement in the food &amp; beverage industry</vt:lpstr>
      <vt:lpstr>Table of contents</vt:lpstr>
      <vt:lpstr>1. Importance of conductivity measurement in process monitoring</vt:lpstr>
      <vt:lpstr>2. What is conductivity measurement?</vt:lpstr>
      <vt:lpstr>Conductivity ranges of liquids</vt:lpstr>
      <vt:lpstr>The effect of concentration on conductivity</vt:lpstr>
      <vt:lpstr>3. Measuring principles of conductivity measuring devices</vt:lpstr>
      <vt:lpstr>3.1 Inductive conductivity measurement    </vt:lpstr>
      <vt:lpstr>3.2 Conductive conductivity measurement </vt:lpstr>
      <vt:lpstr>3.3 Conductivity measurement integrated in an inductive flowmeter </vt:lpstr>
      <vt:lpstr>3.4 An overview of measuring principles and products</vt:lpstr>
      <vt:lpstr>4. Measuring device segmentation</vt:lpstr>
      <vt:lpstr>4.1 Overview of conductivity measuring devices</vt:lpstr>
      <vt:lpstr>4.2 Overview of measuring ranges</vt:lpstr>
      <vt:lpstr>4.3 Segmentation acc. to application</vt:lpstr>
      <vt:lpstr>5. Descriptions of applications</vt:lpstr>
      <vt:lpstr>5.1 CIP acid/base concentration regulation</vt:lpstr>
      <vt:lpstr>5.2 CIP supply</vt:lpstr>
      <vt:lpstr>5.3 CIP return/product separation</vt:lpstr>
      <vt:lpstr>5.4 Quality control/product detection</vt:lpstr>
      <vt:lpstr>5.5 Product/process monitoring</vt:lpstr>
      <vt:lpstr>6. Practical example</vt:lpstr>
      <vt:lpstr>6.1 Conductivity measurement in acid/base concentration regulation</vt:lpstr>
      <vt:lpstr>Conductivity measurement in acid/base concentration regulation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Conductivity measurement</dc:title>
  <dc:creator>Jenny Heerdegen</dc:creator>
  <cp:lastModifiedBy>Melanie Ullrich</cp:lastModifiedBy>
  <cp:revision>91</cp:revision>
  <cp:lastPrinted>2017-11-10T08:00:02Z</cp:lastPrinted>
  <dcterms:modified xsi:type="dcterms:W3CDTF">2019-02-04T16:28:23Z</dcterms:modified>
</cp:coreProperties>
</file>